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47"/>
  </p:notesMasterIdLst>
  <p:sldIdLst>
    <p:sldId id="258" r:id="rId2"/>
    <p:sldId id="259" r:id="rId3"/>
    <p:sldId id="257" r:id="rId4"/>
    <p:sldId id="261" r:id="rId5"/>
    <p:sldId id="276" r:id="rId6"/>
    <p:sldId id="262" r:id="rId7"/>
    <p:sldId id="263" r:id="rId8"/>
    <p:sldId id="278" r:id="rId9"/>
    <p:sldId id="279" r:id="rId10"/>
    <p:sldId id="309" r:id="rId11"/>
    <p:sldId id="280" r:id="rId12"/>
    <p:sldId id="267" r:id="rId13"/>
    <p:sldId id="266" r:id="rId14"/>
    <p:sldId id="284" r:id="rId15"/>
    <p:sldId id="282" r:id="rId16"/>
    <p:sldId id="283" r:id="rId17"/>
    <p:sldId id="281" r:id="rId18"/>
    <p:sldId id="268" r:id="rId19"/>
    <p:sldId id="272" r:id="rId20"/>
    <p:sldId id="274" r:id="rId21"/>
    <p:sldId id="273" r:id="rId22"/>
    <p:sldId id="275" r:id="rId23"/>
    <p:sldId id="308" r:id="rId24"/>
    <p:sldId id="270" r:id="rId25"/>
    <p:sldId id="271" r:id="rId26"/>
    <p:sldId id="285" r:id="rId27"/>
    <p:sldId id="289" r:id="rId28"/>
    <p:sldId id="290" r:id="rId29"/>
    <p:sldId id="291" r:id="rId30"/>
    <p:sldId id="292" r:id="rId31"/>
    <p:sldId id="293" r:id="rId32"/>
    <p:sldId id="294" r:id="rId33"/>
    <p:sldId id="295" r:id="rId34"/>
    <p:sldId id="298" r:id="rId35"/>
    <p:sldId id="296" r:id="rId36"/>
    <p:sldId id="299" r:id="rId37"/>
    <p:sldId id="300" r:id="rId38"/>
    <p:sldId id="310" r:id="rId39"/>
    <p:sldId id="301" r:id="rId40"/>
    <p:sldId id="302" r:id="rId41"/>
    <p:sldId id="303" r:id="rId42"/>
    <p:sldId id="305" r:id="rId43"/>
    <p:sldId id="306" r:id="rId44"/>
    <p:sldId id="304" r:id="rId45"/>
    <p:sldId id="30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9"/>
    <p:restoredTop sz="72627"/>
  </p:normalViewPr>
  <p:slideViewPr>
    <p:cSldViewPr snapToGrid="0" snapToObjects="1">
      <p:cViewPr varScale="1">
        <p:scale>
          <a:sx n="102" d="100"/>
          <a:sy n="102" d="100"/>
        </p:scale>
        <p:origin x="200" y="440"/>
      </p:cViewPr>
      <p:guideLst/>
    </p:cSldViewPr>
  </p:slideViewPr>
  <p:notesTextViewPr>
    <p:cViewPr>
      <p:scale>
        <a:sx n="180" d="100"/>
        <a:sy n="18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4C536-CB66-CE43-8EF2-A61B42A82C8D}" type="datetimeFigureOut">
              <a:rPr lang="en-US" smtClean="0"/>
              <a:t>7/31/25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BD2F6-335B-E14F-83C2-BDD05C99B67B}" type="slidenum">
              <a:rPr lang="en-US" smtClean="0"/>
              <a:t>‹#›</a:t>
            </a:fld>
            <a:endParaRPr lang="en-US"/>
          </a:p>
        </p:txBody>
      </p:sp>
    </p:spTree>
    <p:extLst>
      <p:ext uri="{BB962C8B-B14F-4D97-AF65-F5344CB8AC3E}">
        <p14:creationId xmlns:p14="http://schemas.microsoft.com/office/powerpoint/2010/main" val="185747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ef.ly/logosres/lbd?art=creeds_and_confessions.confession_in_the_old_testament&amp;off=520&amp;ctx=done+and+who+He+is.+~The+formula+%E2%80%9Cgracio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ef.ly/logosres/lbd?art=creeds_and_confessions.confession_in_the_old_testament&amp;off=520&amp;ctx=done+and+who+He+is.+~The+formula+%E2%80%9Cgracio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f.ly/logosres/lbd?art=creeds_and_confessions.creeds_and_confessions_in_the_church.baptismal_interrogations_and_the_emergence_of_the_roman_creed&amp;off=62&amp;ctx=+of+the+Roman+Creed%0a~Early+church+writ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a:t>
            </a:fld>
            <a:endParaRPr lang="en-US"/>
          </a:p>
        </p:txBody>
      </p:sp>
    </p:spTree>
    <p:extLst>
      <p:ext uri="{BB962C8B-B14F-4D97-AF65-F5344CB8AC3E}">
        <p14:creationId xmlns:p14="http://schemas.microsoft.com/office/powerpoint/2010/main" val="2555628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SG" b="0" dirty="0"/>
          </a:p>
        </p:txBody>
      </p:sp>
      <p:sp>
        <p:nvSpPr>
          <p:cNvPr id="4" name="Slide Number Placeholder 3"/>
          <p:cNvSpPr>
            <a:spLocks noGrp="1"/>
          </p:cNvSpPr>
          <p:nvPr>
            <p:ph type="sldNum" sz="quarter" idx="5"/>
          </p:nvPr>
        </p:nvSpPr>
        <p:spPr/>
        <p:txBody>
          <a:bodyPr/>
          <a:lstStyle/>
          <a:p>
            <a:fld id="{E7ABD2F6-335B-E14F-83C2-BDD05C99B67B}" type="slidenum">
              <a:rPr lang="en-US" smtClean="0"/>
              <a:t>11</a:t>
            </a:fld>
            <a:endParaRPr lang="en-US"/>
          </a:p>
        </p:txBody>
      </p:sp>
    </p:spTree>
    <p:extLst>
      <p:ext uri="{BB962C8B-B14F-4D97-AF65-F5344CB8AC3E}">
        <p14:creationId xmlns:p14="http://schemas.microsoft.com/office/powerpoint/2010/main" val="856956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Guides our reading of Scripture.</a:t>
            </a:r>
          </a:p>
          <a:p>
            <a:r>
              <a:rPr lang="en-US" dirty="0"/>
              <a:t>How we understand the faith with all the saints.</a:t>
            </a:r>
          </a:p>
          <a:p>
            <a:endParaRPr lang="en-US" dirty="0"/>
          </a:p>
          <a:p>
            <a:r>
              <a:rPr lang="en-US" dirty="0"/>
              <a:t>As mentioned in earlier </a:t>
            </a:r>
            <a:r>
              <a:rPr lang="en-US" dirty="0" err="1"/>
              <a:t>pt</a:t>
            </a:r>
            <a:r>
              <a:rPr lang="en-US" dirty="0"/>
              <a:t>, heretics often quote more bible the orthodoxy.</a:t>
            </a:r>
          </a:p>
        </p:txBody>
      </p:sp>
      <p:sp>
        <p:nvSpPr>
          <p:cNvPr id="4" name="Slide Number Placeholder 3"/>
          <p:cNvSpPr>
            <a:spLocks noGrp="1"/>
          </p:cNvSpPr>
          <p:nvPr>
            <p:ph type="sldNum" sz="quarter" idx="5"/>
          </p:nvPr>
        </p:nvSpPr>
        <p:spPr/>
        <p:txBody>
          <a:bodyPr/>
          <a:lstStyle/>
          <a:p>
            <a:fld id="{E7ABD2F6-335B-E14F-83C2-BDD05C99B67B}" type="slidenum">
              <a:rPr lang="en-US" smtClean="0"/>
              <a:t>12</a:t>
            </a:fld>
            <a:endParaRPr lang="en-US"/>
          </a:p>
        </p:txBody>
      </p:sp>
    </p:spTree>
    <p:extLst>
      <p:ext uri="{BB962C8B-B14F-4D97-AF65-F5344CB8AC3E}">
        <p14:creationId xmlns:p14="http://schemas.microsoft.com/office/powerpoint/2010/main" val="2557155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saying the pledge </a:t>
            </a:r>
          </a:p>
          <a:p>
            <a:r>
              <a:rPr lang="en-US" dirty="0"/>
              <a:t>It’s declaration of identity marker</a:t>
            </a:r>
          </a:p>
          <a:p>
            <a:r>
              <a:rPr lang="en-US" dirty="0"/>
              <a:t>It’s a speech act - something is changed by the declaration </a:t>
            </a:r>
          </a:p>
          <a:p>
            <a:r>
              <a:rPr lang="en-US" dirty="0"/>
              <a:t>e.g. your conviction; the conviction of others. </a:t>
            </a:r>
          </a:p>
          <a:p>
            <a:r>
              <a:rPr lang="en-US" dirty="0"/>
              <a:t>Of course it is possible to recite the apostles creed in a mindless way</a:t>
            </a:r>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13</a:t>
            </a:fld>
            <a:endParaRPr lang="en-US"/>
          </a:p>
        </p:txBody>
      </p:sp>
    </p:spTree>
    <p:extLst>
      <p:ext uri="{BB962C8B-B14F-4D97-AF65-F5344CB8AC3E}">
        <p14:creationId xmlns:p14="http://schemas.microsoft.com/office/powerpoint/2010/main" val="760098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saying the pledge </a:t>
            </a:r>
          </a:p>
          <a:p>
            <a:r>
              <a:rPr lang="en-US" dirty="0"/>
              <a:t>It’s declaration of identity marker</a:t>
            </a:r>
          </a:p>
          <a:p>
            <a:r>
              <a:rPr lang="en-US" dirty="0"/>
              <a:t>It’s a speech act - something is changed by the declaration </a:t>
            </a:r>
          </a:p>
          <a:p>
            <a:r>
              <a:rPr lang="en-US" dirty="0"/>
              <a:t>e.g. your conviction; the conviction of others. </a:t>
            </a:r>
          </a:p>
          <a:p>
            <a:r>
              <a:rPr lang="en-US" dirty="0"/>
              <a:t>Of course it is possible to recite the apostles creed in a mindless way</a:t>
            </a:r>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14</a:t>
            </a:fld>
            <a:endParaRPr lang="en-US"/>
          </a:p>
        </p:txBody>
      </p:sp>
    </p:spTree>
    <p:extLst>
      <p:ext uri="{BB962C8B-B14F-4D97-AF65-F5344CB8AC3E}">
        <p14:creationId xmlns:p14="http://schemas.microsoft.com/office/powerpoint/2010/main" val="1295171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rtl="0">
              <a:buFont typeface="Courier New" panose="02070309020205020404" pitchFamily="49" charset="0"/>
              <a:buChar char="o"/>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OT </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Attributes: The formula “gracious and compassionate, slow to anger, abounding in love” is a recurring confession of the attributes of God (compare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Exod</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34:6;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Neh</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9:17;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Pss</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86:15; 103:8; 145:8; Joel 2:13; Jonah 4:2).</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Creator: There is also the prominent confession of God as creator (2 Kgs 19:15;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Psa</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95;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Exod</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20:8–11;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Deut</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5:12–15).</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Shema: Deuteronomy 6:4–7, known as the Shema, calls Israel to profess the only true and universal God, His works, and His commandments (compare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Deut</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6:1–3). The Decalogue—outlining the nature and character of the living God and spelling out Israel’s responsibilities to Him—precedes the Shema and embodies the covenant relationship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Deut</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5:6–21; compare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Exod</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20:2–17). The Shema can thus be seen as an encapsulation or distillation of the entire covenant text.</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The Shema is more than an individual testimony or confession of faith; it is formative for the identity of God’s people. As a confession of faith in the covenant God and his law, the Shema holds an important place in the life of Israel. In the New Testament, Jesus cites the Shema (and its companion in Lev 19:18) as the fundamental tenet of Jewish faith (Matt 22:34–40; Mark 12:28–31; Luke 10:25–28). However,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Gerstenberger</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notes that while the Shema might have some affinity to a creed, it is not a fixed creed in the formal sense of later Christian tradition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Gerstenberger</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Glaubensbekenntnis</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(se),” 386).</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Westermann notes that in ancient Israel, in the context of a multi-religious environment, the decision to give thanks to God and sacrifice to Him is a confession in itself (Westermann,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Bekenntnis</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1247). Through these actions, the Israelites renounce false gods and declare their allegiance and loyalty to God alone (Gen 35:1–3; Josh 24:23;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Judg</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10:16; 1 Sam 7:3–4; Hos 14:3;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Ezek</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20:7; 2 Chr 33:15).</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NT </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In confessing “Jesus is Lord” (Rom 10:9; 1 Cor 12:3; 8:6), early Christians acknowledged Jesus in the same terms as Yahweh of the Old Testament.</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Paul speaks of the “form of teaching” delivered to converts (Rom 6:17), and reminds Timothy of “the good [beautiful] confession” he had made in sight of many witnesses (1 Tim 6:12)</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The New Testament attests to early Christian confession through: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e.g</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singing (Phil 2:5–11)</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Christological affirmations in the New Testament declare the lordship of Jesus Christ and the reality of His resurrection (1 Cor 15:3–4; Rom 10:9–10; 4:24; 8:34; 1 Tim 3:16). Other passages confess both God and Christ (1 Cor 8:6), and some statements affirm Father, Son, and Holy Spirit (Matt 28:19; 2 Cor 13:14)</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Yet while the New Testament includes individual and corporate confessions and some repeated slogans (e.g., “Jesus is Lord”), it likely contains no formal, fixed creeds of the kind that were developed in later centuries. One possible exception to this might be 1 Cor 15:3–5, which many scholars regard as an early creed quoted by Paul</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SG" sz="800" dirty="0">
                <a:effectLst/>
                <a:latin typeface="Adobe Caslon Pro" panose="0205050205050A020403" pitchFamily="18" charset="77"/>
                <a:ea typeface="Times New Roman" panose="02020603050405020304" pitchFamily="18" charset="0"/>
                <a:cs typeface="Times New Roman" panose="02020603050405020304" pitchFamily="18" charset="0"/>
              </a:rPr>
              <a:t>Frank M. </a:t>
            </a:r>
            <a:r>
              <a:rPr lang="en-SG" sz="800" dirty="0" err="1">
                <a:effectLst/>
                <a:latin typeface="Adobe Caslon Pro" panose="0205050205050A020403" pitchFamily="18" charset="77"/>
                <a:ea typeface="Times New Roman" panose="02020603050405020304" pitchFamily="18" charset="0"/>
                <a:cs typeface="Times New Roman" panose="02020603050405020304" pitchFamily="18" charset="0"/>
              </a:rPr>
              <a:t>Hasel</a:t>
            </a:r>
            <a:r>
              <a:rPr lang="en-SG" sz="800" dirty="0">
                <a:effectLst/>
                <a:latin typeface="Adobe Caslon Pro" panose="0205050205050A020403" pitchFamily="18" charset="77"/>
                <a:ea typeface="Times New Roman" panose="02020603050405020304" pitchFamily="18" charset="0"/>
                <a:cs typeface="Times New Roman" panose="02020603050405020304" pitchFamily="18" charset="0"/>
              </a:rPr>
              <a:t>, </a:t>
            </a:r>
            <a:r>
              <a:rPr lang="en-SG" sz="800" dirty="0">
                <a:solidFill>
                  <a:srgbClr val="0000FF"/>
                </a:solidFill>
                <a:effectLst/>
                <a:latin typeface="Adobe Caslon Pro" panose="0205050205050A020403" pitchFamily="18" charset="77"/>
                <a:ea typeface="Times New Roman" panose="02020603050405020304" pitchFamily="18" charset="0"/>
                <a:cs typeface="Times New Roman" panose="02020603050405020304" pitchFamily="18" charset="0"/>
                <a:hlinkClick r:id="rId3"/>
              </a:rPr>
              <a:t>“Creeds and Confessions,”</a:t>
            </a:r>
            <a:r>
              <a:rPr lang="en-SG" sz="800" dirty="0">
                <a:effectLst/>
                <a:latin typeface="Adobe Caslon Pro" panose="0205050205050A020403" pitchFamily="18" charset="77"/>
                <a:ea typeface="Times New Roman" panose="02020603050405020304" pitchFamily="18" charset="0"/>
                <a:cs typeface="Times New Roman" panose="02020603050405020304" pitchFamily="18" charset="0"/>
              </a:rPr>
              <a:t> in </a:t>
            </a:r>
            <a:r>
              <a:rPr lang="en-SG" sz="800" i="1" dirty="0">
                <a:effectLst/>
                <a:latin typeface="Adobe Caslon Pro" panose="0205050205050A020403" pitchFamily="18" charset="77"/>
                <a:ea typeface="Times New Roman" panose="02020603050405020304" pitchFamily="18" charset="0"/>
                <a:cs typeface="Times New Roman" panose="02020603050405020304" pitchFamily="18" charset="0"/>
              </a:rPr>
              <a:t>The </a:t>
            </a:r>
            <a:r>
              <a:rPr lang="en-SG" sz="800" i="1" dirty="0" err="1">
                <a:effectLst/>
                <a:latin typeface="Adobe Caslon Pro" panose="0205050205050A020403" pitchFamily="18" charset="77"/>
                <a:ea typeface="Times New Roman" panose="02020603050405020304" pitchFamily="18" charset="0"/>
                <a:cs typeface="Times New Roman" panose="02020603050405020304" pitchFamily="18" charset="0"/>
              </a:rPr>
              <a:t>Lexham</a:t>
            </a:r>
            <a:r>
              <a:rPr lang="en-SG" sz="800" i="1" dirty="0">
                <a:effectLst/>
                <a:latin typeface="Adobe Caslon Pro" panose="0205050205050A020403" pitchFamily="18" charset="77"/>
                <a:ea typeface="Times New Roman" panose="02020603050405020304" pitchFamily="18" charset="0"/>
                <a:cs typeface="Times New Roman" panose="02020603050405020304" pitchFamily="18" charset="0"/>
              </a:rPr>
              <a:t> Bible Dictionary</a:t>
            </a:r>
            <a:r>
              <a:rPr lang="en-SG" sz="800" dirty="0">
                <a:effectLst/>
                <a:latin typeface="Adobe Caslon Pro" panose="0205050205050A020403" pitchFamily="18" charset="77"/>
                <a:ea typeface="Times New Roman" panose="02020603050405020304" pitchFamily="18" charset="0"/>
                <a:cs typeface="Times New Roman" panose="02020603050405020304" pitchFamily="18" charset="0"/>
              </a:rPr>
              <a:t>, ed. John D. Barry et al. (Bellingham, WA: </a:t>
            </a:r>
            <a:r>
              <a:rPr lang="en-SG" sz="800" dirty="0" err="1">
                <a:effectLst/>
                <a:latin typeface="Adobe Caslon Pro" panose="0205050205050A020403" pitchFamily="18" charset="77"/>
                <a:ea typeface="Times New Roman" panose="02020603050405020304" pitchFamily="18" charset="0"/>
                <a:cs typeface="Times New Roman" panose="02020603050405020304" pitchFamily="18" charset="0"/>
              </a:rPr>
              <a:t>Lexham</a:t>
            </a:r>
            <a:r>
              <a:rPr lang="en-SG" sz="800" dirty="0">
                <a:effectLst/>
                <a:latin typeface="Adobe Caslon Pro" panose="0205050205050A020403" pitchFamily="18" charset="77"/>
                <a:ea typeface="Times New Roman" panose="02020603050405020304" pitchFamily="18" charset="0"/>
                <a:cs typeface="Times New Roman" panose="02020603050405020304" pitchFamily="18" charset="0"/>
              </a:rPr>
              <a:t> Press, 2016).</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15</a:t>
            </a:fld>
            <a:endParaRPr lang="en-US"/>
          </a:p>
        </p:txBody>
      </p:sp>
    </p:spTree>
    <p:extLst>
      <p:ext uri="{BB962C8B-B14F-4D97-AF65-F5344CB8AC3E}">
        <p14:creationId xmlns:p14="http://schemas.microsoft.com/office/powerpoint/2010/main" val="1427533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rtl="0">
              <a:buFont typeface="Courier New" panose="02070309020205020404" pitchFamily="49" charset="0"/>
              <a:buChar char="o"/>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OT </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Attributes: The formula “gracious and compassionate, slow to anger, abounding in love” is a recurring confession of the attributes of God (compare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Exod</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34:6;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Neh</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9:17;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Pss</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86:15; 103:8; 145:8; Joel 2:13; Jonah 4:2).</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Creator: There is also the prominent confession of God as creator (2 Kgs 19:15;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Psa</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95;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Exod</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20:8–11;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Deut</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5:12–15).</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Shema: Deuteronomy 6:4–7, known as the Shema, calls Israel to profess the only true and universal God, His works, and His commandments (compare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Deut</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6:1–3). The Decalogue—outlining the nature and character of the living God and spelling out Israel’s responsibilities to Him—precedes the Shema and embodies the covenant relationship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Deut</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5:6–21; compare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Exod</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20:2–17). The Shema can thus be seen as an encapsulation or distillation of the entire covenant text.</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The Shema is more than an individual testimony or confession of faith; it is formative for the identity of God’s people. As a confession of faith in the covenant God and his law, the Shema holds an important place in the life of Israel. In the New Testament, Jesus cites the Shema (and its companion in Lev 19:18) as the fundamental tenet of Jewish faith (Matt 22:34–40; Mark 12:28–31; Luke 10:25–28). However,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Gerstenberger</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notes that while the Shema might have some affinity to a creed, it is not a fixed creed in the formal sense of later Christian tradition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Gerstenberger</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Glaubensbekenntnis</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(se),” 386).</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Westermann notes that in ancient Israel, in the context of a multi-religious environment, the decision to give thanks to God and sacrifice to Him is a confession in itself (Westermann,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Bekenntnis</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1247). Through these actions, the Israelites renounce false gods and declare their allegiance and loyalty to God alone (Gen 35:1–3; Josh 24:23;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Judg</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10:16; 1 Sam 7:3–4; Hos 14:3;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Ezek</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20:7; 2 Chr 33:15).</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NT </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In confessing “Jesus is Lord” (Rom 10:9; 1 Cor 12:3; 8:6), early Christians acknowledged Jesus in the same terms as Yahweh of the Old Testament.</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Paul speaks of the “form of teaching” delivered to converts (Rom 6:17), and reminds Timothy of “the good [beautiful] confession” he had made in sight of many witnesses (1 Tim 6:12)</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The New Testament attests to early Christian confession through: </a:t>
            </a:r>
            <a:r>
              <a:rPr lang="en-US" sz="1400" dirty="0" err="1">
                <a:effectLst/>
                <a:latin typeface="Adobe Caslon Pro" panose="0205050205050A020403" pitchFamily="18" charset="77"/>
                <a:ea typeface="Times New Roman" panose="02020603050405020304" pitchFamily="18" charset="0"/>
                <a:cs typeface="Times New Roman" panose="02020603050405020304" pitchFamily="18" charset="0"/>
              </a:rPr>
              <a:t>e.g</a:t>
            </a: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 singing (Phil 2:5–11)</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Christological affirmations in the New Testament declare the lordship of Jesus Christ and the reality of His resurrection (1 Cor 15:3–4; Rom 10:9–10; 4:24; 8:34; 1 Tim 3:16). Other passages confess both God and Christ (1 Cor 8:6), and some statements affirm Father, Son, and Holy Spirit (Matt 28:19; 2 Cor 13:14)</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1143000" lvl="2" indent="-228600">
              <a:buFont typeface="Wingdings" pitchFamily="2" charset="2"/>
              <a:buChar char=""/>
            </a:pPr>
            <a:r>
              <a:rPr lang="en-US" sz="1400" dirty="0">
                <a:effectLst/>
                <a:latin typeface="Adobe Caslon Pro" panose="0205050205050A020403" pitchFamily="18" charset="77"/>
                <a:ea typeface="Times New Roman" panose="02020603050405020304" pitchFamily="18" charset="0"/>
                <a:cs typeface="Times New Roman" panose="02020603050405020304" pitchFamily="18" charset="0"/>
              </a:rPr>
              <a:t>Yet while the New Testament includes individual and corporate confessions and some repeated slogans (e.g., “Jesus is Lord”), it likely contains no formal, fixed creeds of the kind that were developed in later centuries. One possible exception to this might be 1 Cor 15:3–5, which many scholars regard as an early creed quoted by Paul</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SG" sz="800" dirty="0">
                <a:effectLst/>
                <a:latin typeface="Adobe Caslon Pro" panose="0205050205050A020403" pitchFamily="18" charset="77"/>
                <a:ea typeface="Times New Roman" panose="02020603050405020304" pitchFamily="18" charset="0"/>
                <a:cs typeface="Times New Roman" panose="02020603050405020304" pitchFamily="18" charset="0"/>
              </a:rPr>
              <a:t>Frank M. </a:t>
            </a:r>
            <a:r>
              <a:rPr lang="en-SG" sz="800" dirty="0" err="1">
                <a:effectLst/>
                <a:latin typeface="Adobe Caslon Pro" panose="0205050205050A020403" pitchFamily="18" charset="77"/>
                <a:ea typeface="Times New Roman" panose="02020603050405020304" pitchFamily="18" charset="0"/>
                <a:cs typeface="Times New Roman" panose="02020603050405020304" pitchFamily="18" charset="0"/>
              </a:rPr>
              <a:t>Hasel</a:t>
            </a:r>
            <a:r>
              <a:rPr lang="en-SG" sz="800" dirty="0">
                <a:effectLst/>
                <a:latin typeface="Adobe Caslon Pro" panose="0205050205050A020403" pitchFamily="18" charset="77"/>
                <a:ea typeface="Times New Roman" panose="02020603050405020304" pitchFamily="18" charset="0"/>
                <a:cs typeface="Times New Roman" panose="02020603050405020304" pitchFamily="18" charset="0"/>
              </a:rPr>
              <a:t>, </a:t>
            </a:r>
            <a:r>
              <a:rPr lang="en-SG" sz="800" dirty="0">
                <a:solidFill>
                  <a:srgbClr val="0000FF"/>
                </a:solidFill>
                <a:effectLst/>
                <a:latin typeface="Adobe Caslon Pro" panose="0205050205050A020403" pitchFamily="18" charset="77"/>
                <a:ea typeface="Times New Roman" panose="02020603050405020304" pitchFamily="18" charset="0"/>
                <a:cs typeface="Times New Roman" panose="02020603050405020304" pitchFamily="18" charset="0"/>
                <a:hlinkClick r:id="rId3"/>
              </a:rPr>
              <a:t>“Creeds and Confessions,”</a:t>
            </a:r>
            <a:r>
              <a:rPr lang="en-SG" sz="800" dirty="0">
                <a:effectLst/>
                <a:latin typeface="Adobe Caslon Pro" panose="0205050205050A020403" pitchFamily="18" charset="77"/>
                <a:ea typeface="Times New Roman" panose="02020603050405020304" pitchFamily="18" charset="0"/>
                <a:cs typeface="Times New Roman" panose="02020603050405020304" pitchFamily="18" charset="0"/>
              </a:rPr>
              <a:t> in </a:t>
            </a:r>
            <a:r>
              <a:rPr lang="en-SG" sz="800" i="1" dirty="0">
                <a:effectLst/>
                <a:latin typeface="Adobe Caslon Pro" panose="0205050205050A020403" pitchFamily="18" charset="77"/>
                <a:ea typeface="Times New Roman" panose="02020603050405020304" pitchFamily="18" charset="0"/>
                <a:cs typeface="Times New Roman" panose="02020603050405020304" pitchFamily="18" charset="0"/>
              </a:rPr>
              <a:t>The </a:t>
            </a:r>
            <a:r>
              <a:rPr lang="en-SG" sz="800" i="1" dirty="0" err="1">
                <a:effectLst/>
                <a:latin typeface="Adobe Caslon Pro" panose="0205050205050A020403" pitchFamily="18" charset="77"/>
                <a:ea typeface="Times New Roman" panose="02020603050405020304" pitchFamily="18" charset="0"/>
                <a:cs typeface="Times New Roman" panose="02020603050405020304" pitchFamily="18" charset="0"/>
              </a:rPr>
              <a:t>Lexham</a:t>
            </a:r>
            <a:r>
              <a:rPr lang="en-SG" sz="800" i="1" dirty="0">
                <a:effectLst/>
                <a:latin typeface="Adobe Caslon Pro" panose="0205050205050A020403" pitchFamily="18" charset="77"/>
                <a:ea typeface="Times New Roman" panose="02020603050405020304" pitchFamily="18" charset="0"/>
                <a:cs typeface="Times New Roman" panose="02020603050405020304" pitchFamily="18" charset="0"/>
              </a:rPr>
              <a:t> Bible Dictionary</a:t>
            </a:r>
            <a:r>
              <a:rPr lang="en-SG" sz="800" dirty="0">
                <a:effectLst/>
                <a:latin typeface="Adobe Caslon Pro" panose="0205050205050A020403" pitchFamily="18" charset="77"/>
                <a:ea typeface="Times New Roman" panose="02020603050405020304" pitchFamily="18" charset="0"/>
                <a:cs typeface="Times New Roman" panose="02020603050405020304" pitchFamily="18" charset="0"/>
              </a:rPr>
              <a:t>, ed. John D. Barry et al. (Bellingham, WA: </a:t>
            </a:r>
            <a:r>
              <a:rPr lang="en-SG" sz="800" dirty="0" err="1">
                <a:effectLst/>
                <a:latin typeface="Adobe Caslon Pro" panose="0205050205050A020403" pitchFamily="18" charset="77"/>
                <a:ea typeface="Times New Roman" panose="02020603050405020304" pitchFamily="18" charset="0"/>
                <a:cs typeface="Times New Roman" panose="02020603050405020304" pitchFamily="18" charset="0"/>
              </a:rPr>
              <a:t>Lexham</a:t>
            </a:r>
            <a:r>
              <a:rPr lang="en-SG" sz="800" dirty="0">
                <a:effectLst/>
                <a:latin typeface="Adobe Caslon Pro" panose="0205050205050A020403" pitchFamily="18" charset="77"/>
                <a:ea typeface="Times New Roman" panose="02020603050405020304" pitchFamily="18" charset="0"/>
                <a:cs typeface="Times New Roman" panose="02020603050405020304" pitchFamily="18" charset="0"/>
              </a:rPr>
              <a:t> Press, 2016).</a:t>
            </a:r>
            <a:endParaRPr lang="en-SG" sz="1400" dirty="0">
              <a:effectLst/>
              <a:latin typeface="Adobe Caslon Pro" panose="0205050205050A020403" pitchFamily="18" charset="77"/>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16</a:t>
            </a:fld>
            <a:endParaRPr lang="en-US"/>
          </a:p>
        </p:txBody>
      </p:sp>
    </p:spTree>
    <p:extLst>
      <p:ext uri="{BB962C8B-B14F-4D97-AF65-F5344CB8AC3E}">
        <p14:creationId xmlns:p14="http://schemas.microsoft.com/office/powerpoint/2010/main" val="3143475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rtl="0">
              <a:buFont typeface="Adobe Caslon Pro" panose="0205050205050A020403" pitchFamily="18" charset="77"/>
              <a:buChar char="-"/>
            </a:pP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Early church writings attest to baptismal interrogations, in which the baptismal candidates are given an opportunity to confess their faith in connection with baptism (</a:t>
            </a:r>
            <a:r>
              <a:rPr lang="en-US" sz="1800" dirty="0" err="1">
                <a:effectLst/>
                <a:latin typeface="Adobe Caslon Pro" panose="0205050205050A020403" pitchFamily="18" charset="77"/>
                <a:ea typeface="Times New Roman" panose="02020603050405020304" pitchFamily="18" charset="0"/>
                <a:cs typeface="Times New Roman" panose="02020603050405020304" pitchFamily="18" charset="0"/>
              </a:rPr>
              <a:t>Kinzig</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and </a:t>
            </a:r>
            <a:r>
              <a:rPr lang="en-US" sz="1800" dirty="0" err="1">
                <a:effectLst/>
                <a:latin typeface="Adobe Caslon Pro" panose="0205050205050A020403" pitchFamily="18" charset="77"/>
                <a:ea typeface="Times New Roman" panose="02020603050405020304" pitchFamily="18" charset="0"/>
                <a:cs typeface="Times New Roman" panose="02020603050405020304" pitchFamily="18" charset="0"/>
              </a:rPr>
              <a:t>Vinzent</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“Recent Research”, 542; von </a:t>
            </a:r>
            <a:r>
              <a:rPr lang="en-US" sz="1800" dirty="0" err="1">
                <a:effectLst/>
                <a:latin typeface="Adobe Caslon Pro" panose="0205050205050A020403" pitchFamily="18" charset="77"/>
                <a:ea typeface="Times New Roman" panose="02020603050405020304" pitchFamily="18" charset="0"/>
                <a:cs typeface="Times New Roman" panose="02020603050405020304" pitchFamily="18" charset="0"/>
              </a:rPr>
              <a:t>Campenhausen</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“Das </a:t>
            </a:r>
            <a:r>
              <a:rPr lang="en-US" sz="1800" dirty="0" err="1">
                <a:effectLst/>
                <a:latin typeface="Adobe Caslon Pro" panose="0205050205050A020403" pitchFamily="18" charset="77"/>
                <a:ea typeface="Times New Roman" panose="02020603050405020304" pitchFamily="18" charset="0"/>
                <a:cs typeface="Times New Roman" panose="02020603050405020304" pitchFamily="18" charset="0"/>
              </a:rPr>
              <a:t>Bekenntnis</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a:t>
            </a:r>
            <a:r>
              <a:rPr lang="en-US" sz="1800" dirty="0" err="1">
                <a:effectLst/>
                <a:latin typeface="Adobe Caslon Pro" panose="0205050205050A020403" pitchFamily="18" charset="77"/>
                <a:ea typeface="Times New Roman" panose="02020603050405020304" pitchFamily="18" charset="0"/>
                <a:cs typeface="Times New Roman" panose="02020603050405020304" pitchFamily="18" charset="0"/>
              </a:rPr>
              <a:t>im</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a:t>
            </a:r>
            <a:r>
              <a:rPr lang="en-US" sz="1800" dirty="0" err="1">
                <a:effectLst/>
                <a:latin typeface="Adobe Caslon Pro" panose="0205050205050A020403" pitchFamily="18" charset="77"/>
                <a:ea typeface="Times New Roman" panose="02020603050405020304" pitchFamily="18" charset="0"/>
                <a:cs typeface="Times New Roman" panose="02020603050405020304" pitchFamily="18" charset="0"/>
              </a:rPr>
              <a:t>Urchristentum</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228). According to the second-century church father Tertullian, the baptismal candidate would renounce Satan and profess Christian faith in response to a set of three formal questions about belief in God as Father, Son, and Holy Spirit. Hippolytus (ad 215) described the baptismal rite of the church of Rome in comparable language (Stevenson, </a:t>
            </a:r>
            <a:r>
              <a:rPr lang="en-US" sz="1800" i="1" dirty="0">
                <a:effectLst/>
                <a:latin typeface="Adobe Caslon Pro" panose="0205050205050A020403" pitchFamily="18" charset="77"/>
                <a:ea typeface="Times New Roman" panose="02020603050405020304" pitchFamily="18" charset="0"/>
                <a:cs typeface="Times New Roman" panose="02020603050405020304" pitchFamily="18" charset="0"/>
              </a:rPr>
              <a:t>New Eusebius</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141–43). Cyprian reports a similar practice in Rome. Similar questions are found in Palestine, Cappadocia, and Alexandria (compare </a:t>
            </a:r>
            <a:r>
              <a:rPr lang="en-US" sz="1800" dirty="0" err="1">
                <a:effectLst/>
                <a:latin typeface="Adobe Caslon Pro" panose="0205050205050A020403" pitchFamily="18" charset="77"/>
                <a:ea typeface="Times New Roman" panose="02020603050405020304" pitchFamily="18" charset="0"/>
                <a:cs typeface="Times New Roman" panose="02020603050405020304" pitchFamily="18" charset="0"/>
              </a:rPr>
              <a:t>Kinzig</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and </a:t>
            </a:r>
            <a:r>
              <a:rPr lang="en-US" sz="1800" dirty="0" err="1">
                <a:effectLst/>
                <a:latin typeface="Adobe Caslon Pro" panose="0205050205050A020403" pitchFamily="18" charset="77"/>
                <a:ea typeface="Times New Roman" panose="02020603050405020304" pitchFamily="18" charset="0"/>
                <a:cs typeface="Times New Roman" panose="02020603050405020304" pitchFamily="18" charset="0"/>
              </a:rPr>
              <a:t>Vinzent</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“Recent Research,” 542–43).</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342900" lvl="0" indent="-342900">
              <a:buFont typeface="Adobe Caslon Pro" panose="0205050205050A020403" pitchFamily="18" charset="77"/>
              <a:buChar char="-"/>
            </a:pP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These confessions of faith at the entrance to church membership were interrogative or dialogical in structure. The baptismal candidate would respond “I believe” to questions, likely adapted from the Trinitarian baptismal formula, about God and His salvific acts (Matt 28:19; </a:t>
            </a:r>
            <a:r>
              <a:rPr lang="en-US" sz="1800" i="1" dirty="0">
                <a:effectLst/>
                <a:latin typeface="Adobe Caslon Pro" panose="0205050205050A020403" pitchFamily="18" charset="77"/>
                <a:ea typeface="Times New Roman" panose="02020603050405020304" pitchFamily="18" charset="0"/>
                <a:cs typeface="Times New Roman" panose="02020603050405020304" pitchFamily="18" charset="0"/>
              </a:rPr>
              <a:t>Didache</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7.1.3; </a:t>
            </a:r>
            <a:r>
              <a:rPr lang="en-US" sz="1800" dirty="0" err="1">
                <a:effectLst/>
                <a:latin typeface="Adobe Caslon Pro" panose="0205050205050A020403" pitchFamily="18" charset="77"/>
                <a:ea typeface="Times New Roman" panose="02020603050405020304" pitchFamily="18" charset="0"/>
                <a:cs typeface="Times New Roman" panose="02020603050405020304" pitchFamily="18" charset="0"/>
              </a:rPr>
              <a:t>Kinzig</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and </a:t>
            </a:r>
            <a:r>
              <a:rPr lang="en-US" sz="1800" dirty="0" err="1">
                <a:effectLst/>
                <a:latin typeface="Adobe Caslon Pro" panose="0205050205050A020403" pitchFamily="18" charset="77"/>
                <a:ea typeface="Times New Roman" panose="02020603050405020304" pitchFamily="18" charset="0"/>
                <a:cs typeface="Times New Roman" panose="02020603050405020304" pitchFamily="18" charset="0"/>
              </a:rPr>
              <a:t>Vinzent</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“Recent Research”, 547).</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pPr marL="342900" lvl="0" indent="-342900">
              <a:buFont typeface="Adobe Caslon Pro" panose="0205050205050A020403" pitchFamily="18" charset="77"/>
              <a:buChar char="-"/>
            </a:pP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By the mid-fourth century, baptismal questions were changed into a declaratory creed, the so-called Roman Creed, which emerged in connection with the Arian controversy (</a:t>
            </a:r>
            <a:r>
              <a:rPr lang="en-US" sz="1800" dirty="0" err="1">
                <a:effectLst/>
                <a:latin typeface="Adobe Caslon Pro" panose="0205050205050A020403" pitchFamily="18" charset="77"/>
                <a:ea typeface="Times New Roman" panose="02020603050405020304" pitchFamily="18" charset="0"/>
                <a:cs typeface="Times New Roman" panose="02020603050405020304" pitchFamily="18" charset="0"/>
              </a:rPr>
              <a:t>Kinzig</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and </a:t>
            </a:r>
            <a:r>
              <a:rPr lang="en-US" sz="1800" dirty="0" err="1">
                <a:effectLst/>
                <a:latin typeface="Adobe Caslon Pro" panose="0205050205050A020403" pitchFamily="18" charset="77"/>
                <a:ea typeface="Times New Roman" panose="02020603050405020304" pitchFamily="18" charset="0"/>
                <a:cs typeface="Times New Roman" panose="02020603050405020304" pitchFamily="18" charset="0"/>
              </a:rPr>
              <a:t>Vinzent</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“Recent Research”, 545–52). The oldest witness to the Roman Creed is Marcellus’ letter to Julius of Rome in ad 340/41. His confession of faith needed the authority of Rome and the apostles in order to guarantee its continuing existence in the liturgy. It was called the Roman Creed partly because its text was composed and approved in Rome. In the seventh century, the first and third articles were extended to become the Apostles’ Creed (</a:t>
            </a:r>
            <a:r>
              <a:rPr lang="en-US" sz="1800" dirty="0" err="1">
                <a:effectLst/>
                <a:latin typeface="Adobe Caslon Pro" panose="0205050205050A020403" pitchFamily="18" charset="77"/>
                <a:ea typeface="Times New Roman" panose="02020603050405020304" pitchFamily="18" charset="0"/>
                <a:cs typeface="Times New Roman" panose="02020603050405020304" pitchFamily="18" charset="0"/>
              </a:rPr>
              <a:t>Vinzent</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and </a:t>
            </a:r>
            <a:r>
              <a:rPr lang="en-US" sz="1800" dirty="0" err="1">
                <a:effectLst/>
                <a:latin typeface="Adobe Caslon Pro" panose="0205050205050A020403" pitchFamily="18" charset="77"/>
                <a:ea typeface="Times New Roman" panose="02020603050405020304" pitchFamily="18" charset="0"/>
                <a:cs typeface="Times New Roman" panose="02020603050405020304" pitchFamily="18" charset="0"/>
              </a:rPr>
              <a:t>Kinzig</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“Recent Research,” 559).</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SG" sz="1800" dirty="0">
                <a:effectLst/>
                <a:latin typeface="Adobe Caslon Pro" panose="0205050205050A020403" pitchFamily="18" charset="77"/>
                <a:ea typeface="Times New Roman" panose="02020603050405020304" pitchFamily="18" charset="0"/>
                <a:cs typeface="Times New Roman" panose="02020603050405020304" pitchFamily="18" charset="0"/>
              </a:rPr>
              <a:t>Frank M. </a:t>
            </a:r>
            <a:r>
              <a:rPr lang="en-SG" sz="1800" dirty="0" err="1">
                <a:effectLst/>
                <a:latin typeface="Adobe Caslon Pro" panose="0205050205050A020403" pitchFamily="18" charset="77"/>
                <a:ea typeface="Times New Roman" panose="02020603050405020304" pitchFamily="18" charset="0"/>
                <a:cs typeface="Times New Roman" panose="02020603050405020304" pitchFamily="18" charset="0"/>
              </a:rPr>
              <a:t>Hasel</a:t>
            </a:r>
            <a:r>
              <a:rPr lang="en-SG" sz="1800" dirty="0">
                <a:effectLst/>
                <a:latin typeface="Adobe Caslon Pro" panose="0205050205050A020403" pitchFamily="18" charset="77"/>
                <a:ea typeface="Times New Roman" panose="02020603050405020304" pitchFamily="18" charset="0"/>
                <a:cs typeface="Times New Roman" panose="02020603050405020304" pitchFamily="18" charset="0"/>
              </a:rPr>
              <a:t>, </a:t>
            </a:r>
            <a:r>
              <a:rPr lang="en-SG" sz="1800" dirty="0">
                <a:solidFill>
                  <a:srgbClr val="0000FF"/>
                </a:solidFill>
                <a:effectLst/>
                <a:latin typeface="Adobe Caslon Pro" panose="0205050205050A020403" pitchFamily="18" charset="77"/>
                <a:ea typeface="Times New Roman" panose="02020603050405020304" pitchFamily="18" charset="0"/>
                <a:cs typeface="Times New Roman" panose="02020603050405020304" pitchFamily="18" charset="0"/>
                <a:hlinkClick r:id="rId3"/>
              </a:rPr>
              <a:t>“Creeds and Confessions,”</a:t>
            </a:r>
            <a:r>
              <a:rPr lang="en-SG" sz="1800" dirty="0">
                <a:effectLst/>
                <a:latin typeface="Adobe Caslon Pro" panose="0205050205050A020403" pitchFamily="18" charset="77"/>
                <a:ea typeface="Times New Roman" panose="02020603050405020304" pitchFamily="18" charset="0"/>
                <a:cs typeface="Times New Roman" panose="02020603050405020304" pitchFamily="18" charset="0"/>
              </a:rPr>
              <a:t> in </a:t>
            </a:r>
            <a:r>
              <a:rPr lang="en-SG" sz="1800" i="1" dirty="0">
                <a:effectLst/>
                <a:latin typeface="Adobe Caslon Pro" panose="0205050205050A020403" pitchFamily="18" charset="77"/>
                <a:ea typeface="Times New Roman" panose="02020603050405020304" pitchFamily="18" charset="0"/>
                <a:cs typeface="Times New Roman" panose="02020603050405020304" pitchFamily="18" charset="0"/>
              </a:rPr>
              <a:t>The </a:t>
            </a:r>
            <a:r>
              <a:rPr lang="en-SG" sz="1800" i="1" dirty="0" err="1">
                <a:effectLst/>
                <a:latin typeface="Adobe Caslon Pro" panose="0205050205050A020403" pitchFamily="18" charset="77"/>
                <a:ea typeface="Times New Roman" panose="02020603050405020304" pitchFamily="18" charset="0"/>
                <a:cs typeface="Times New Roman" panose="02020603050405020304" pitchFamily="18" charset="0"/>
              </a:rPr>
              <a:t>Lexham</a:t>
            </a:r>
            <a:r>
              <a:rPr lang="en-SG" sz="1800" i="1" dirty="0">
                <a:effectLst/>
                <a:latin typeface="Adobe Caslon Pro" panose="0205050205050A020403" pitchFamily="18" charset="77"/>
                <a:ea typeface="Times New Roman" panose="02020603050405020304" pitchFamily="18" charset="0"/>
                <a:cs typeface="Times New Roman" panose="02020603050405020304" pitchFamily="18" charset="0"/>
              </a:rPr>
              <a:t> Bible Dictionary</a:t>
            </a:r>
            <a:r>
              <a:rPr lang="en-SG" sz="1800" dirty="0">
                <a:effectLst/>
                <a:latin typeface="Adobe Caslon Pro" panose="0205050205050A020403" pitchFamily="18" charset="77"/>
                <a:ea typeface="Times New Roman" panose="02020603050405020304" pitchFamily="18" charset="0"/>
                <a:cs typeface="Times New Roman" panose="02020603050405020304" pitchFamily="18" charset="0"/>
              </a:rPr>
              <a:t>, ed. John D. Barry et al. (Bellingham, WA: </a:t>
            </a:r>
            <a:r>
              <a:rPr lang="en-SG" sz="1800" dirty="0" err="1">
                <a:effectLst/>
                <a:latin typeface="Adobe Caslon Pro" panose="0205050205050A020403" pitchFamily="18" charset="77"/>
                <a:ea typeface="Times New Roman" panose="02020603050405020304" pitchFamily="18" charset="0"/>
                <a:cs typeface="Times New Roman" panose="02020603050405020304" pitchFamily="18" charset="0"/>
              </a:rPr>
              <a:t>Lexham</a:t>
            </a:r>
            <a:r>
              <a:rPr lang="en-SG" sz="1800" dirty="0">
                <a:effectLst/>
                <a:latin typeface="Adobe Caslon Pro" panose="0205050205050A020403" pitchFamily="18" charset="77"/>
                <a:ea typeface="Times New Roman" panose="02020603050405020304" pitchFamily="18" charset="0"/>
                <a:cs typeface="Times New Roman" panose="02020603050405020304" pitchFamily="18" charset="0"/>
              </a:rPr>
              <a:t> Press, 2016).</a:t>
            </a:r>
          </a:p>
        </p:txBody>
      </p:sp>
      <p:sp>
        <p:nvSpPr>
          <p:cNvPr id="4" name="Slide Number Placeholder 3"/>
          <p:cNvSpPr>
            <a:spLocks noGrp="1"/>
          </p:cNvSpPr>
          <p:nvPr>
            <p:ph type="sldNum" sz="quarter" idx="5"/>
          </p:nvPr>
        </p:nvSpPr>
        <p:spPr/>
        <p:txBody>
          <a:bodyPr/>
          <a:lstStyle/>
          <a:p>
            <a:fld id="{E7ABD2F6-335B-E14F-83C2-BDD05C99B67B}" type="slidenum">
              <a:rPr lang="en-US" smtClean="0"/>
              <a:t>17</a:t>
            </a:fld>
            <a:endParaRPr lang="en-US"/>
          </a:p>
        </p:txBody>
      </p:sp>
    </p:spTree>
    <p:extLst>
      <p:ext uri="{BB962C8B-B14F-4D97-AF65-F5344CB8AC3E}">
        <p14:creationId xmlns:p14="http://schemas.microsoft.com/office/powerpoint/2010/main" val="424411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18</a:t>
            </a:fld>
            <a:endParaRPr lang="en-US"/>
          </a:p>
        </p:txBody>
      </p:sp>
    </p:spTree>
    <p:extLst>
      <p:ext uri="{BB962C8B-B14F-4D97-AF65-F5344CB8AC3E}">
        <p14:creationId xmlns:p14="http://schemas.microsoft.com/office/powerpoint/2010/main" val="3966071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19</a:t>
            </a:fld>
            <a:endParaRPr lang="en-US"/>
          </a:p>
        </p:txBody>
      </p:sp>
    </p:spTree>
    <p:extLst>
      <p:ext uri="{BB962C8B-B14F-4D97-AF65-F5344CB8AC3E}">
        <p14:creationId xmlns:p14="http://schemas.microsoft.com/office/powerpoint/2010/main" val="2825234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20</a:t>
            </a:fld>
            <a:endParaRPr lang="en-US"/>
          </a:p>
        </p:txBody>
      </p:sp>
    </p:spTree>
    <p:extLst>
      <p:ext uri="{BB962C8B-B14F-4D97-AF65-F5344CB8AC3E}">
        <p14:creationId xmlns:p14="http://schemas.microsoft.com/office/powerpoint/2010/main" val="347117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Creed comes from the Latin word Credo – which means I believe</a:t>
            </a:r>
          </a:p>
        </p:txBody>
      </p:sp>
      <p:sp>
        <p:nvSpPr>
          <p:cNvPr id="4" name="Slide Number Placeholder 3"/>
          <p:cNvSpPr>
            <a:spLocks noGrp="1"/>
          </p:cNvSpPr>
          <p:nvPr>
            <p:ph type="sldNum" sz="quarter" idx="5"/>
          </p:nvPr>
        </p:nvSpPr>
        <p:spPr/>
        <p:txBody>
          <a:bodyPr/>
          <a:lstStyle/>
          <a:p>
            <a:fld id="{E7ABD2F6-335B-E14F-83C2-BDD05C99B67B}" type="slidenum">
              <a:rPr lang="en-US" smtClean="0"/>
              <a:t>3</a:t>
            </a:fld>
            <a:endParaRPr lang="en-US"/>
          </a:p>
        </p:txBody>
      </p:sp>
    </p:spTree>
    <p:extLst>
      <p:ext uri="{BB962C8B-B14F-4D97-AF65-F5344CB8AC3E}">
        <p14:creationId xmlns:p14="http://schemas.microsoft.com/office/powerpoint/2010/main" val="972989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21</a:t>
            </a:fld>
            <a:endParaRPr lang="en-US"/>
          </a:p>
        </p:txBody>
      </p:sp>
    </p:spTree>
    <p:extLst>
      <p:ext uri="{BB962C8B-B14F-4D97-AF65-F5344CB8AC3E}">
        <p14:creationId xmlns:p14="http://schemas.microsoft.com/office/powerpoint/2010/main" val="2814058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22</a:t>
            </a:fld>
            <a:endParaRPr lang="en-US"/>
          </a:p>
        </p:txBody>
      </p:sp>
    </p:spTree>
    <p:extLst>
      <p:ext uri="{BB962C8B-B14F-4D97-AF65-F5344CB8AC3E}">
        <p14:creationId xmlns:p14="http://schemas.microsoft.com/office/powerpoint/2010/main" val="3408193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23</a:t>
            </a:fld>
            <a:endParaRPr lang="en-US"/>
          </a:p>
        </p:txBody>
      </p:sp>
    </p:spTree>
    <p:extLst>
      <p:ext uri="{BB962C8B-B14F-4D97-AF65-F5344CB8AC3E}">
        <p14:creationId xmlns:p14="http://schemas.microsoft.com/office/powerpoint/2010/main" val="1643536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24</a:t>
            </a:fld>
            <a:endParaRPr lang="en-US"/>
          </a:p>
        </p:txBody>
      </p:sp>
    </p:spTree>
    <p:extLst>
      <p:ext uri="{BB962C8B-B14F-4D97-AF65-F5344CB8AC3E}">
        <p14:creationId xmlns:p14="http://schemas.microsoft.com/office/powerpoint/2010/main" val="3422420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25</a:t>
            </a:fld>
            <a:endParaRPr lang="en-US"/>
          </a:p>
        </p:txBody>
      </p:sp>
    </p:spTree>
    <p:extLst>
      <p:ext uri="{BB962C8B-B14F-4D97-AF65-F5344CB8AC3E}">
        <p14:creationId xmlns:p14="http://schemas.microsoft.com/office/powerpoint/2010/main" val="2457611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26</a:t>
            </a:fld>
            <a:endParaRPr lang="en-US"/>
          </a:p>
        </p:txBody>
      </p:sp>
    </p:spTree>
    <p:extLst>
      <p:ext uri="{BB962C8B-B14F-4D97-AF65-F5344CB8AC3E}">
        <p14:creationId xmlns:p14="http://schemas.microsoft.com/office/powerpoint/2010/main" val="3508673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27</a:t>
            </a:fld>
            <a:endParaRPr lang="en-US"/>
          </a:p>
        </p:txBody>
      </p:sp>
    </p:spTree>
    <p:extLst>
      <p:ext uri="{BB962C8B-B14F-4D97-AF65-F5344CB8AC3E}">
        <p14:creationId xmlns:p14="http://schemas.microsoft.com/office/powerpoint/2010/main" val="2453481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0" dirty="0"/>
              <a:t>There’s a change in western secular understandings of faith.</a:t>
            </a:r>
          </a:p>
          <a:p>
            <a:endParaRPr lang="en-SG" b="0" dirty="0"/>
          </a:p>
        </p:txBody>
      </p:sp>
      <p:sp>
        <p:nvSpPr>
          <p:cNvPr id="4" name="Slide Number Placeholder 3"/>
          <p:cNvSpPr>
            <a:spLocks noGrp="1"/>
          </p:cNvSpPr>
          <p:nvPr>
            <p:ph type="sldNum" sz="quarter" idx="5"/>
          </p:nvPr>
        </p:nvSpPr>
        <p:spPr/>
        <p:txBody>
          <a:bodyPr/>
          <a:lstStyle/>
          <a:p>
            <a:fld id="{E7ABD2F6-335B-E14F-83C2-BDD05C99B67B}" type="slidenum">
              <a:rPr lang="en-US" smtClean="0"/>
              <a:t>28</a:t>
            </a:fld>
            <a:endParaRPr lang="en-US"/>
          </a:p>
        </p:txBody>
      </p:sp>
    </p:spTree>
    <p:extLst>
      <p:ext uri="{BB962C8B-B14F-4D97-AF65-F5344CB8AC3E}">
        <p14:creationId xmlns:p14="http://schemas.microsoft.com/office/powerpoint/2010/main" val="3187220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0" dirty="0"/>
              <a:t>There’s a change in western secular understandings of faith.</a:t>
            </a:r>
          </a:p>
          <a:p>
            <a:endParaRPr lang="en-SG" b="0" dirty="0"/>
          </a:p>
        </p:txBody>
      </p:sp>
      <p:sp>
        <p:nvSpPr>
          <p:cNvPr id="4" name="Slide Number Placeholder 3"/>
          <p:cNvSpPr>
            <a:spLocks noGrp="1"/>
          </p:cNvSpPr>
          <p:nvPr>
            <p:ph type="sldNum" sz="quarter" idx="5"/>
          </p:nvPr>
        </p:nvSpPr>
        <p:spPr/>
        <p:txBody>
          <a:bodyPr/>
          <a:lstStyle/>
          <a:p>
            <a:fld id="{E7ABD2F6-335B-E14F-83C2-BDD05C99B67B}" type="slidenum">
              <a:rPr lang="en-US" smtClean="0"/>
              <a:t>29</a:t>
            </a:fld>
            <a:endParaRPr lang="en-US"/>
          </a:p>
        </p:txBody>
      </p:sp>
    </p:spTree>
    <p:extLst>
      <p:ext uri="{BB962C8B-B14F-4D97-AF65-F5344CB8AC3E}">
        <p14:creationId xmlns:p14="http://schemas.microsoft.com/office/powerpoint/2010/main" val="3293494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SG" b="0" i="0" u="none" strike="noStrike" dirty="0">
                <a:solidFill>
                  <a:srgbClr val="54595F"/>
                </a:solidFill>
                <a:effectLst/>
                <a:latin typeface="Overpass"/>
              </a:rPr>
              <a:t>The God, who made us, made us </a:t>
            </a:r>
            <a:r>
              <a:rPr lang="en-SG" b="0" i="1" u="none" strike="noStrike" dirty="0">
                <a:solidFill>
                  <a:srgbClr val="54595F"/>
                </a:solidFill>
                <a:effectLst/>
                <a:latin typeface="Overpass"/>
              </a:rPr>
              <a:t>story-telling </a:t>
            </a:r>
            <a:r>
              <a:rPr lang="en-SG" b="0" i="0" u="none" strike="noStrike" dirty="0">
                <a:solidFill>
                  <a:srgbClr val="54595F"/>
                </a:solidFill>
                <a:effectLst/>
                <a:latin typeface="Overpass"/>
              </a:rPr>
              <a:t>communities. For this reason, God’s people are never left without true stories to guide them. Israel’s Scriptures, the OT, revealed to them who they were and how they got there. Likewise, the Bible that we have tells us </a:t>
            </a:r>
            <a:r>
              <a:rPr lang="en-SG" b="0" i="0" u="none" strike="noStrike" dirty="0" err="1">
                <a:solidFill>
                  <a:srgbClr val="54595F"/>
                </a:solidFill>
                <a:effectLst/>
                <a:latin typeface="Overpass"/>
              </a:rPr>
              <a:t>i</a:t>
            </a:r>
            <a:r>
              <a:rPr lang="en-SG" b="0" i="0" u="none" strike="noStrike" dirty="0">
                <a:solidFill>
                  <a:srgbClr val="54595F"/>
                </a:solidFill>
                <a:effectLst/>
                <a:latin typeface="Overpass"/>
              </a:rPr>
              <a:t>) where we came from (Creation), ii) what troubles we faced and face (Sin and Satan), iii) how we overcame and will overcome it (Redemption in Christ) and iv) how we can hope for the future (New Creation). </a:t>
            </a:r>
          </a:p>
          <a:p>
            <a:pPr algn="just"/>
            <a:endParaRPr lang="en-SG" b="0" i="0" u="none" strike="noStrike" dirty="0">
              <a:solidFill>
                <a:srgbClr val="54595F"/>
              </a:solidFill>
              <a:effectLst/>
              <a:latin typeface="Overpass"/>
            </a:endParaRPr>
          </a:p>
          <a:p>
            <a:pPr algn="just"/>
            <a:r>
              <a:rPr lang="en-SG" b="0" i="0" u="none" strike="noStrike" dirty="0">
                <a:solidFill>
                  <a:srgbClr val="54595F"/>
                </a:solidFill>
                <a:effectLst/>
                <a:latin typeface="Overpass"/>
              </a:rPr>
              <a:t>In his crucial work, </a:t>
            </a:r>
            <a:r>
              <a:rPr lang="en-SG" b="0" i="1" u="none" strike="noStrike" dirty="0">
                <a:solidFill>
                  <a:srgbClr val="54595F"/>
                </a:solidFill>
                <a:effectLst/>
                <a:latin typeface="Overpass"/>
              </a:rPr>
              <a:t>After Virtue</a:t>
            </a:r>
            <a:r>
              <a:rPr lang="en-SG" b="0" i="0" u="none" strike="noStrike" dirty="0">
                <a:solidFill>
                  <a:srgbClr val="54595F"/>
                </a:solidFill>
                <a:effectLst/>
                <a:latin typeface="Overpass"/>
              </a:rPr>
              <a:t>, one of the foremost ethicists of our time, Alasdair Macintyre writes, “man is… essentially a story-telling animal… I can only answer the question ‘What am I to do?’ if I can answer the prior question ‘Of what story or stories do I find myself a part?’…Deprive children of stories and you leave them unscripted, anxious stutterers in their actions as in their words.” </a:t>
            </a:r>
          </a:p>
          <a:p>
            <a:pPr algn="just"/>
            <a:endParaRPr lang="en-SG" b="0" i="0" u="none" strike="noStrike" dirty="0">
              <a:solidFill>
                <a:srgbClr val="54595F"/>
              </a:solidFill>
              <a:effectLst/>
              <a:latin typeface="Overpass"/>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30</a:t>
            </a:fld>
            <a:endParaRPr lang="en-US"/>
          </a:p>
        </p:txBody>
      </p:sp>
    </p:spTree>
    <p:extLst>
      <p:ext uri="{BB962C8B-B14F-4D97-AF65-F5344CB8AC3E}">
        <p14:creationId xmlns:p14="http://schemas.microsoft.com/office/powerpoint/2010/main" val="91465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4</a:t>
            </a:fld>
            <a:endParaRPr lang="en-US"/>
          </a:p>
        </p:txBody>
      </p:sp>
    </p:spTree>
    <p:extLst>
      <p:ext uri="{BB962C8B-B14F-4D97-AF65-F5344CB8AC3E}">
        <p14:creationId xmlns:p14="http://schemas.microsoft.com/office/powerpoint/2010/main" val="1597458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SG" b="0" i="0" u="none" strike="noStrike" dirty="0">
              <a:solidFill>
                <a:srgbClr val="54595F"/>
              </a:solidFill>
              <a:effectLst/>
              <a:latin typeface="Overpass"/>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31</a:t>
            </a:fld>
            <a:endParaRPr lang="en-US"/>
          </a:p>
        </p:txBody>
      </p:sp>
    </p:spTree>
    <p:extLst>
      <p:ext uri="{BB962C8B-B14F-4D97-AF65-F5344CB8AC3E}">
        <p14:creationId xmlns:p14="http://schemas.microsoft.com/office/powerpoint/2010/main" val="2611546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SG" b="0" i="0" u="none" strike="noStrike" dirty="0">
              <a:solidFill>
                <a:srgbClr val="54595F"/>
              </a:solidFill>
              <a:effectLst/>
              <a:latin typeface="Overpass"/>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32</a:t>
            </a:fld>
            <a:endParaRPr lang="en-US"/>
          </a:p>
        </p:txBody>
      </p:sp>
    </p:spTree>
    <p:extLst>
      <p:ext uri="{BB962C8B-B14F-4D97-AF65-F5344CB8AC3E}">
        <p14:creationId xmlns:p14="http://schemas.microsoft.com/office/powerpoint/2010/main" val="3378387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SG" b="0" i="0" u="none" strike="noStrike" dirty="0">
              <a:solidFill>
                <a:srgbClr val="54595F"/>
              </a:solidFill>
              <a:effectLst/>
              <a:latin typeface="Overpass"/>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33</a:t>
            </a:fld>
            <a:endParaRPr lang="en-US"/>
          </a:p>
        </p:txBody>
      </p:sp>
    </p:spTree>
    <p:extLst>
      <p:ext uri="{BB962C8B-B14F-4D97-AF65-F5344CB8AC3E}">
        <p14:creationId xmlns:p14="http://schemas.microsoft.com/office/powerpoint/2010/main" val="2048254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SG" b="0" i="0" u="none" strike="noStrike" dirty="0">
              <a:solidFill>
                <a:srgbClr val="54595F"/>
              </a:solidFill>
              <a:effectLst/>
              <a:latin typeface="Overpass"/>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34</a:t>
            </a:fld>
            <a:endParaRPr lang="en-US"/>
          </a:p>
        </p:txBody>
      </p:sp>
    </p:spTree>
    <p:extLst>
      <p:ext uri="{BB962C8B-B14F-4D97-AF65-F5344CB8AC3E}">
        <p14:creationId xmlns:p14="http://schemas.microsoft.com/office/powerpoint/2010/main" val="4083603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SG" b="0" i="0" u="none" strike="noStrike" dirty="0">
                <a:solidFill>
                  <a:srgbClr val="54595F"/>
                </a:solidFill>
                <a:effectLst/>
                <a:latin typeface="Overpass"/>
              </a:rPr>
              <a:t>From </a:t>
            </a:r>
            <a:r>
              <a:rPr lang="en-SG" b="0" i="0" u="none" strike="noStrike" dirty="0" err="1">
                <a:solidFill>
                  <a:srgbClr val="54595F"/>
                </a:solidFill>
                <a:effectLst/>
                <a:latin typeface="Overpass"/>
              </a:rPr>
              <a:t>Keat</a:t>
            </a:r>
            <a:r>
              <a:rPr lang="en-SG" b="0" i="0" u="none" strike="noStrike" dirty="0">
                <a:solidFill>
                  <a:srgbClr val="54595F"/>
                </a:solidFill>
                <a:effectLst/>
                <a:latin typeface="Overpass"/>
              </a:rPr>
              <a:t>: </a:t>
            </a:r>
          </a:p>
          <a:p>
            <a:pPr algn="just"/>
            <a:r>
              <a:rPr lang="en-SG" b="0" i="0" u="none" strike="noStrike" dirty="0">
                <a:solidFill>
                  <a:srgbClr val="54595F"/>
                </a:solidFill>
                <a:effectLst/>
                <a:latin typeface="Overpass"/>
              </a:rPr>
              <a:t>“</a:t>
            </a:r>
            <a:r>
              <a:rPr lang="en-GB" sz="1800" dirty="0">
                <a:effectLst/>
                <a:latin typeface="Adobe Caslon Pro" panose="0205050205050A020403" pitchFamily="18" charset="77"/>
                <a:ea typeface="Times New Roman" panose="02020603050405020304" pitchFamily="18" charset="0"/>
                <a:cs typeface="Times New Roman" panose="02020603050405020304" pitchFamily="18" charset="0"/>
              </a:rPr>
              <a:t>What matters is not just one or two acts of obedience, but a lifetime of giving ourselves over to God. A lot of times the Greek word for ”faith” is translated as just “faith” but it also has the denotation of faithfulness. This means a sustained commitment to God and his Good News until the day we die. This is the ”day-in day-out” of the Christian life. In our pop culture today, we are told to move on from one fad to another, to find the next exciting concept, to come up with something creative and novel. However, that is not what God wants of us. He wants us to learn to be faithful to him, and this usually does not involve a lot of excitement. It involves doing the same things daily and weekly. Yet, this is what commitment means. In marriage you will only have one spouse and you are expected to be faithful to him. Marriage can be fun and exciting, but it is not fun and exciting everyday. Most of the time it is not. But what it demands is not fun and excitement but commitment, faithfulness, loyalty. This is what God expects of his people as well.</a:t>
            </a:r>
            <a:r>
              <a:rPr lang="en-SG" dirty="0">
                <a:effectLst/>
              </a:rPr>
              <a:t> </a:t>
            </a:r>
            <a:r>
              <a:rPr lang="en-SG" b="0" i="0" u="none" strike="noStrike" dirty="0">
                <a:solidFill>
                  <a:srgbClr val="54595F"/>
                </a:solidFill>
                <a:effectLst/>
                <a:latin typeface="Overpass"/>
              </a:rPr>
              <a:t>“</a:t>
            </a:r>
          </a:p>
        </p:txBody>
      </p:sp>
      <p:sp>
        <p:nvSpPr>
          <p:cNvPr id="4" name="Slide Number Placeholder 3"/>
          <p:cNvSpPr>
            <a:spLocks noGrp="1"/>
          </p:cNvSpPr>
          <p:nvPr>
            <p:ph type="sldNum" sz="quarter" idx="5"/>
          </p:nvPr>
        </p:nvSpPr>
        <p:spPr/>
        <p:txBody>
          <a:bodyPr/>
          <a:lstStyle/>
          <a:p>
            <a:fld id="{E7ABD2F6-335B-E14F-83C2-BDD05C99B67B}" type="slidenum">
              <a:rPr lang="en-US" smtClean="0"/>
              <a:t>35</a:t>
            </a:fld>
            <a:endParaRPr lang="en-US"/>
          </a:p>
        </p:txBody>
      </p:sp>
    </p:spTree>
    <p:extLst>
      <p:ext uri="{BB962C8B-B14F-4D97-AF65-F5344CB8AC3E}">
        <p14:creationId xmlns:p14="http://schemas.microsoft.com/office/powerpoint/2010/main" val="3479587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SG" b="0" i="0" u="none" strike="noStrike" dirty="0">
                <a:solidFill>
                  <a:srgbClr val="54595F"/>
                </a:solidFill>
                <a:effectLst/>
                <a:latin typeface="Overpass"/>
              </a:rPr>
              <a:t>Faith and doubt are not mutually exclusive.</a:t>
            </a:r>
          </a:p>
          <a:p>
            <a:pPr algn="just"/>
            <a:r>
              <a:rPr lang="en-SG" b="0" i="0" u="none" strike="noStrike" dirty="0">
                <a:solidFill>
                  <a:srgbClr val="54595F"/>
                </a:solidFill>
                <a:effectLst/>
                <a:latin typeface="Overpass"/>
              </a:rPr>
              <a:t>Doubt arises when there is no complete understanding.</a:t>
            </a:r>
          </a:p>
          <a:p>
            <a:pPr algn="just"/>
            <a:r>
              <a:rPr lang="en-SG" b="0" i="0" u="none" strike="noStrike" dirty="0">
                <a:solidFill>
                  <a:srgbClr val="54595F"/>
                </a:solidFill>
                <a:effectLst/>
                <a:latin typeface="Overpass"/>
              </a:rPr>
              <a:t>Faith doesn’t require complete understanding.</a:t>
            </a:r>
          </a:p>
        </p:txBody>
      </p:sp>
      <p:sp>
        <p:nvSpPr>
          <p:cNvPr id="4" name="Slide Number Placeholder 3"/>
          <p:cNvSpPr>
            <a:spLocks noGrp="1"/>
          </p:cNvSpPr>
          <p:nvPr>
            <p:ph type="sldNum" sz="quarter" idx="5"/>
          </p:nvPr>
        </p:nvSpPr>
        <p:spPr/>
        <p:txBody>
          <a:bodyPr/>
          <a:lstStyle/>
          <a:p>
            <a:fld id="{E7ABD2F6-335B-E14F-83C2-BDD05C99B67B}" type="slidenum">
              <a:rPr lang="en-US" smtClean="0"/>
              <a:t>36</a:t>
            </a:fld>
            <a:endParaRPr lang="en-US"/>
          </a:p>
        </p:txBody>
      </p:sp>
    </p:spTree>
    <p:extLst>
      <p:ext uri="{BB962C8B-B14F-4D97-AF65-F5344CB8AC3E}">
        <p14:creationId xmlns:p14="http://schemas.microsoft.com/office/powerpoint/2010/main" val="2759208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SG" b="0" i="0" u="none" strike="noStrike" dirty="0">
              <a:solidFill>
                <a:srgbClr val="54595F"/>
              </a:solidFill>
              <a:effectLst/>
              <a:latin typeface="Overpass"/>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37</a:t>
            </a:fld>
            <a:endParaRPr lang="en-US"/>
          </a:p>
        </p:txBody>
      </p:sp>
    </p:spTree>
    <p:extLst>
      <p:ext uri="{BB962C8B-B14F-4D97-AF65-F5344CB8AC3E}">
        <p14:creationId xmlns:p14="http://schemas.microsoft.com/office/powerpoint/2010/main" val="3450178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SG" b="0" i="0" u="none" strike="noStrike" dirty="0">
              <a:solidFill>
                <a:srgbClr val="54595F"/>
              </a:solidFill>
              <a:effectLst/>
              <a:latin typeface="Overpass"/>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38</a:t>
            </a:fld>
            <a:endParaRPr lang="en-US"/>
          </a:p>
        </p:txBody>
      </p:sp>
    </p:spTree>
    <p:extLst>
      <p:ext uri="{BB962C8B-B14F-4D97-AF65-F5344CB8AC3E}">
        <p14:creationId xmlns:p14="http://schemas.microsoft.com/office/powerpoint/2010/main" val="2821603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SG" b="0" i="0" u="none" strike="noStrike" dirty="0">
              <a:solidFill>
                <a:srgbClr val="54595F"/>
              </a:solidFill>
              <a:effectLst/>
              <a:latin typeface="Overpass"/>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39</a:t>
            </a:fld>
            <a:endParaRPr lang="en-US"/>
          </a:p>
        </p:txBody>
      </p:sp>
    </p:spTree>
    <p:extLst>
      <p:ext uri="{BB962C8B-B14F-4D97-AF65-F5344CB8AC3E}">
        <p14:creationId xmlns:p14="http://schemas.microsoft.com/office/powerpoint/2010/main" val="3804165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SG" b="0" i="0" u="none" strike="noStrike" dirty="0">
              <a:solidFill>
                <a:srgbClr val="54595F"/>
              </a:solidFill>
              <a:effectLst/>
              <a:latin typeface="Overpass"/>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40</a:t>
            </a:fld>
            <a:endParaRPr lang="en-US"/>
          </a:p>
        </p:txBody>
      </p:sp>
    </p:spTree>
    <p:extLst>
      <p:ext uri="{BB962C8B-B14F-4D97-AF65-F5344CB8AC3E}">
        <p14:creationId xmlns:p14="http://schemas.microsoft.com/office/powerpoint/2010/main" val="122251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2. What is our doctrine of inspiration?</a:t>
            </a:r>
          </a:p>
          <a:p>
            <a:r>
              <a:rPr lang="en-US" dirty="0"/>
              <a:t>e.g. is it like the Quran – dictation? This is mechanical inspiration</a:t>
            </a:r>
          </a:p>
          <a:p>
            <a:r>
              <a:rPr lang="en-US" dirty="0"/>
              <a:t>God’s word in human words – humanity is dignified not suppressed.</a:t>
            </a:r>
          </a:p>
          <a:p>
            <a:r>
              <a:rPr lang="en-US" dirty="0"/>
              <a:t>Drives a wedge between Creed and Canon.</a:t>
            </a:r>
          </a:p>
          <a:p>
            <a:r>
              <a:rPr lang="en-US" dirty="0"/>
              <a:t>Creed serves as a succinct summary of the Christian faith.</a:t>
            </a:r>
          </a:p>
        </p:txBody>
      </p:sp>
      <p:sp>
        <p:nvSpPr>
          <p:cNvPr id="4" name="Slide Number Placeholder 3"/>
          <p:cNvSpPr>
            <a:spLocks noGrp="1"/>
          </p:cNvSpPr>
          <p:nvPr>
            <p:ph type="sldNum" sz="quarter" idx="5"/>
          </p:nvPr>
        </p:nvSpPr>
        <p:spPr/>
        <p:txBody>
          <a:bodyPr/>
          <a:lstStyle/>
          <a:p>
            <a:fld id="{E7ABD2F6-335B-E14F-83C2-BDD05C99B67B}" type="slidenum">
              <a:rPr lang="en-US" smtClean="0"/>
              <a:t>5</a:t>
            </a:fld>
            <a:endParaRPr lang="en-US"/>
          </a:p>
        </p:txBody>
      </p:sp>
    </p:spTree>
    <p:extLst>
      <p:ext uri="{BB962C8B-B14F-4D97-AF65-F5344CB8AC3E}">
        <p14:creationId xmlns:p14="http://schemas.microsoft.com/office/powerpoint/2010/main" val="1732156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SG" b="0" i="0" u="none" strike="noStrike" dirty="0">
              <a:solidFill>
                <a:srgbClr val="54595F"/>
              </a:solidFill>
              <a:effectLst/>
              <a:latin typeface="Overpass"/>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41</a:t>
            </a:fld>
            <a:endParaRPr lang="en-US"/>
          </a:p>
        </p:txBody>
      </p:sp>
    </p:spTree>
    <p:extLst>
      <p:ext uri="{BB962C8B-B14F-4D97-AF65-F5344CB8AC3E}">
        <p14:creationId xmlns:p14="http://schemas.microsoft.com/office/powerpoint/2010/main" val="759248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0" i="0" dirty="0"/>
              <a:t>Deuteronomy 32:18 You were unmindful of the Rock that bore you, and you forgot the God who gave you birth. </a:t>
            </a:r>
          </a:p>
          <a:p>
            <a:r>
              <a:rPr lang="en-SG" b="0" i="0" dirty="0"/>
              <a:t>Matthew 23:37 How often would I have gathered your children together as a hen gathers her brood under her wings, and you were not willing! </a:t>
            </a:r>
            <a:endParaRPr lang="en-SG" b="0" i="0" u="none" strike="noStrike" dirty="0">
              <a:solidFill>
                <a:srgbClr val="54595F"/>
              </a:solidFill>
              <a:effectLst/>
              <a:latin typeface="Overpass"/>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42</a:t>
            </a:fld>
            <a:endParaRPr lang="en-US"/>
          </a:p>
        </p:txBody>
      </p:sp>
    </p:spTree>
    <p:extLst>
      <p:ext uri="{BB962C8B-B14F-4D97-AF65-F5344CB8AC3E}">
        <p14:creationId xmlns:p14="http://schemas.microsoft.com/office/powerpoint/2010/main" val="3284617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b="0" i="0" u="none" strike="noStrike" dirty="0">
              <a:solidFill>
                <a:srgbClr val="54595F"/>
              </a:solidFill>
              <a:effectLst/>
              <a:latin typeface="Overpass"/>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43</a:t>
            </a:fld>
            <a:endParaRPr lang="en-US"/>
          </a:p>
        </p:txBody>
      </p:sp>
    </p:spTree>
    <p:extLst>
      <p:ext uri="{BB962C8B-B14F-4D97-AF65-F5344CB8AC3E}">
        <p14:creationId xmlns:p14="http://schemas.microsoft.com/office/powerpoint/2010/main" val="592133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SG" b="0" i="0" u="none" strike="noStrike" dirty="0">
              <a:solidFill>
                <a:srgbClr val="54595F"/>
              </a:solidFill>
              <a:effectLst/>
              <a:latin typeface="Overpass"/>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44</a:t>
            </a:fld>
            <a:endParaRPr lang="en-US"/>
          </a:p>
        </p:txBody>
      </p:sp>
    </p:spTree>
    <p:extLst>
      <p:ext uri="{BB962C8B-B14F-4D97-AF65-F5344CB8AC3E}">
        <p14:creationId xmlns:p14="http://schemas.microsoft.com/office/powerpoint/2010/main" val="1928733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SG" b="0" i="0" u="none" strike="noStrike" dirty="0">
              <a:solidFill>
                <a:srgbClr val="54595F"/>
              </a:solidFill>
              <a:effectLst/>
              <a:latin typeface="Overpass"/>
            </a:endParaRPr>
          </a:p>
        </p:txBody>
      </p:sp>
      <p:sp>
        <p:nvSpPr>
          <p:cNvPr id="4" name="Slide Number Placeholder 3"/>
          <p:cNvSpPr>
            <a:spLocks noGrp="1"/>
          </p:cNvSpPr>
          <p:nvPr>
            <p:ph type="sldNum" sz="quarter" idx="5"/>
          </p:nvPr>
        </p:nvSpPr>
        <p:spPr/>
        <p:txBody>
          <a:bodyPr/>
          <a:lstStyle/>
          <a:p>
            <a:fld id="{E7ABD2F6-335B-E14F-83C2-BDD05C99B67B}" type="slidenum">
              <a:rPr lang="en-US" smtClean="0"/>
              <a:t>45</a:t>
            </a:fld>
            <a:endParaRPr lang="en-US"/>
          </a:p>
        </p:txBody>
      </p:sp>
    </p:spTree>
    <p:extLst>
      <p:ext uri="{BB962C8B-B14F-4D97-AF65-F5344CB8AC3E}">
        <p14:creationId xmlns:p14="http://schemas.microsoft.com/office/powerpoint/2010/main" val="147576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6</a:t>
            </a:fld>
            <a:endParaRPr lang="en-US"/>
          </a:p>
        </p:txBody>
      </p:sp>
    </p:spTree>
    <p:extLst>
      <p:ext uri="{BB962C8B-B14F-4D97-AF65-F5344CB8AC3E}">
        <p14:creationId xmlns:p14="http://schemas.microsoft.com/office/powerpoint/2010/main" val="3908738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7</a:t>
            </a:fld>
            <a:endParaRPr lang="en-US"/>
          </a:p>
        </p:txBody>
      </p:sp>
    </p:spTree>
    <p:extLst>
      <p:ext uri="{BB962C8B-B14F-4D97-AF65-F5344CB8AC3E}">
        <p14:creationId xmlns:p14="http://schemas.microsoft.com/office/powerpoint/2010/main" val="151023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Christianity is a traditioned faith / faith isn’t just an inner spark but reception of something passed down.</a:t>
            </a:r>
          </a:p>
          <a:p>
            <a:r>
              <a:rPr lang="en-US" dirty="0"/>
              <a:t>- when Jesus came, he did not come to abolish the law but to fulfill it</a:t>
            </a:r>
          </a:p>
          <a:p>
            <a:r>
              <a:rPr lang="en-US" dirty="0"/>
              <a:t>Verse references</a:t>
            </a:r>
          </a:p>
          <a:p>
            <a:r>
              <a:rPr lang="en-SG" b="0" i="1" dirty="0"/>
              <a:t>Jude 3: …contend for the faith that was once for all delivered to the saints. </a:t>
            </a:r>
            <a:endParaRPr lang="en-US" b="0" i="1" dirty="0"/>
          </a:p>
          <a:p>
            <a:r>
              <a:rPr lang="en-SG" b="0" i="1" dirty="0"/>
              <a:t>2 Timothy 1:13–14: Follow the pattern of the sound words that you have heard from me… Guard the good deposit entrusted to you. </a:t>
            </a:r>
            <a:endParaRPr lang="en-US" b="0" i="1" dirty="0"/>
          </a:p>
          <a:p>
            <a:r>
              <a:rPr lang="en-SG" b="0" i="1" dirty="0"/>
              <a:t>1 Corinthians 15:3–5: For I delivered to you as of first importance what I also received… </a:t>
            </a:r>
            <a:endParaRPr lang="en-US" b="0" i="1" dirty="0"/>
          </a:p>
          <a:p>
            <a:r>
              <a:rPr lang="en-SG" b="0" i="1" dirty="0"/>
              <a:t>2 Thessalonians 2:15: So then, brothers, stand firm and hold to the traditions that you were taught by us, either by our spoken word or by our letter. </a:t>
            </a:r>
          </a:p>
          <a:p>
            <a:r>
              <a:rPr lang="en-SG" b="0" i="1" dirty="0"/>
              <a:t>Romans 6:17: …you obeyed from the heart the form of teaching to which you were entrusted. </a:t>
            </a: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i="1" dirty="0">
                <a:solidFill>
                  <a:srgbClr val="393939"/>
                </a:solidFill>
                <a:effectLst/>
                <a:latin typeface="Adobe Caslon Pro" panose="0205050205050A020403" pitchFamily="18" charset="77"/>
              </a:rPr>
              <a:t>Ephesians 2:19-20 19 So then you are no longer strangers and aliens, but you are fellow citizens with the saints and members of the household of God, 20 built on the foundation of the apostles and prophets, Christ Jesus himself being the cornerstone,</a:t>
            </a:r>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8</a:t>
            </a:fld>
            <a:endParaRPr lang="en-US"/>
          </a:p>
        </p:txBody>
      </p:sp>
    </p:spTree>
    <p:extLst>
      <p:ext uri="{BB962C8B-B14F-4D97-AF65-F5344CB8AC3E}">
        <p14:creationId xmlns:p14="http://schemas.microsoft.com/office/powerpoint/2010/main" val="66139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SG" b="0" dirty="0"/>
          </a:p>
        </p:txBody>
      </p:sp>
      <p:sp>
        <p:nvSpPr>
          <p:cNvPr id="4" name="Slide Number Placeholder 3"/>
          <p:cNvSpPr>
            <a:spLocks noGrp="1"/>
          </p:cNvSpPr>
          <p:nvPr>
            <p:ph type="sldNum" sz="quarter" idx="5"/>
          </p:nvPr>
        </p:nvSpPr>
        <p:spPr/>
        <p:txBody>
          <a:bodyPr/>
          <a:lstStyle/>
          <a:p>
            <a:fld id="{E7ABD2F6-335B-E14F-83C2-BDD05C99B67B}" type="slidenum">
              <a:rPr lang="en-US" smtClean="0"/>
              <a:t>9</a:t>
            </a:fld>
            <a:endParaRPr lang="en-US"/>
          </a:p>
        </p:txBody>
      </p:sp>
    </p:spTree>
    <p:extLst>
      <p:ext uri="{BB962C8B-B14F-4D97-AF65-F5344CB8AC3E}">
        <p14:creationId xmlns:p14="http://schemas.microsoft.com/office/powerpoint/2010/main" val="222595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SG" b="0" dirty="0"/>
              <a:t>The rule of faith was fluid and oral, used to guard apostolic teaching, especially against heresy.</a:t>
            </a:r>
          </a:p>
          <a:p>
            <a:pPr>
              <a:buFont typeface="Arial" panose="020B0604020202020204" pitchFamily="34" charset="0"/>
              <a:buChar char="•"/>
            </a:pPr>
            <a:r>
              <a:rPr lang="en-SG" b="0" dirty="0"/>
              <a:t>The Creed became a fixed version of the rule, especially for </a:t>
            </a:r>
          </a:p>
          <a:p>
            <a:pPr>
              <a:buFont typeface="Arial" panose="020B0604020202020204" pitchFamily="34" charset="0"/>
              <a:buChar char="•"/>
            </a:pPr>
            <a:endParaRPr lang="en-SG" b="0" dirty="0"/>
          </a:p>
          <a:p>
            <a:pPr>
              <a:buFont typeface="Arial" panose="020B0604020202020204" pitchFamily="34" charset="0"/>
              <a:buChar char="•"/>
            </a:pPr>
            <a:r>
              <a:rPr lang="en-SG" b="0" dirty="0"/>
              <a:t>The rule of faith came first, as a summary of apostolic teaching, transmitted orally.</a:t>
            </a:r>
          </a:p>
          <a:p>
            <a:pPr>
              <a:buFont typeface="Arial" panose="020B0604020202020204" pitchFamily="34" charset="0"/>
              <a:buChar char="•"/>
            </a:pPr>
            <a:r>
              <a:rPr lang="en-SG" b="0" dirty="0"/>
              <a:t>The Creed is a formalized instance of the rule, codified for confession and instruction.</a:t>
            </a:r>
          </a:p>
          <a:p>
            <a:pPr>
              <a:buFont typeface="Arial" panose="020B0604020202020204" pitchFamily="34" charset="0"/>
              <a:buChar char="•"/>
            </a:pPr>
            <a:r>
              <a:rPr lang="en-SG" b="0" dirty="0"/>
              <a:t>baptismal confession and catechesis.</a:t>
            </a:r>
          </a:p>
          <a:p>
            <a:pPr>
              <a:buFont typeface="Arial" panose="020B0604020202020204" pitchFamily="34" charset="0"/>
              <a:buChar char="•"/>
            </a:pPr>
            <a:endParaRPr lang="en-SG" b="0" dirty="0"/>
          </a:p>
        </p:txBody>
      </p:sp>
      <p:sp>
        <p:nvSpPr>
          <p:cNvPr id="4" name="Slide Number Placeholder 3"/>
          <p:cNvSpPr>
            <a:spLocks noGrp="1"/>
          </p:cNvSpPr>
          <p:nvPr>
            <p:ph type="sldNum" sz="quarter" idx="5"/>
          </p:nvPr>
        </p:nvSpPr>
        <p:spPr/>
        <p:txBody>
          <a:bodyPr/>
          <a:lstStyle/>
          <a:p>
            <a:fld id="{E7ABD2F6-335B-E14F-83C2-BDD05C99B67B}" type="slidenum">
              <a:rPr lang="en-US" smtClean="0"/>
              <a:t>10</a:t>
            </a:fld>
            <a:endParaRPr lang="en-US"/>
          </a:p>
        </p:txBody>
      </p:sp>
    </p:spTree>
    <p:extLst>
      <p:ext uri="{BB962C8B-B14F-4D97-AF65-F5344CB8AC3E}">
        <p14:creationId xmlns:p14="http://schemas.microsoft.com/office/powerpoint/2010/main" val="236027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4FE0051-3A68-C585-3FC1-94FD11061030}"/>
              </a:ext>
            </a:extLst>
          </p:cNvPr>
          <p:cNvSpPr>
            <a:spLocks noGrp="1"/>
          </p:cNvSpPr>
          <p:nvPr>
            <p:ph type="ctrTitle"/>
          </p:nvPr>
        </p:nvSpPr>
        <p:spPr>
          <a:xfrm>
            <a:off x="311499" y="3677697"/>
            <a:ext cx="7834974" cy="2974312"/>
          </a:xfrm>
        </p:spPr>
        <p:txBody>
          <a:bodyPr anchor="ctr">
            <a:normAutofit/>
          </a:bodyPr>
          <a:lstStyle>
            <a:lvl1pPr algn="l">
              <a:defRPr sz="4800">
                <a:solidFill>
                  <a:schemeClr val="tx1"/>
                </a:solidFill>
              </a:defRPr>
            </a:lvl1p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A7FCA4E8-914C-441F-B455-D163D9EF3291}"/>
              </a:ext>
            </a:extLst>
          </p:cNvPr>
          <p:cNvSpPr/>
          <p:nvPr userDrawn="1"/>
        </p:nvSpPr>
        <p:spPr>
          <a:xfrm>
            <a:off x="0" y="0"/>
            <a:ext cx="9144000" cy="3429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310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077218"/>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077218"/>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72284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077218"/>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077218"/>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806223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077218"/>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077218"/>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73631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59EECD-A14F-5335-5CCA-37CB9B22470B}"/>
              </a:ext>
            </a:extLst>
          </p:cNvPr>
          <p:cNvSpPr/>
          <p:nvPr userDrawn="1"/>
        </p:nvSpPr>
        <p:spPr>
          <a:xfrm>
            <a:off x="361740" y="371789"/>
            <a:ext cx="8380325" cy="618978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000" dirty="0"/>
          </a:p>
        </p:txBody>
      </p:sp>
      <p:sp>
        <p:nvSpPr>
          <p:cNvPr id="8" name="Title Placeholder 1">
            <a:extLst>
              <a:ext uri="{FF2B5EF4-FFF2-40B4-BE49-F238E27FC236}">
                <a16:creationId xmlns:a16="http://schemas.microsoft.com/office/drawing/2014/main" id="{74C75245-8D17-629A-05B4-3B60C8910C8F}"/>
              </a:ext>
            </a:extLst>
          </p:cNvPr>
          <p:cNvSpPr>
            <a:spLocks noGrp="1"/>
          </p:cNvSpPr>
          <p:nvPr>
            <p:ph type="title"/>
          </p:nvPr>
        </p:nvSpPr>
        <p:spPr>
          <a:xfrm>
            <a:off x="628650" y="442127"/>
            <a:ext cx="7886700" cy="655153"/>
          </a:xfrm>
          <a:prstGeom prst="rect">
            <a:avLst/>
          </a:prstGeom>
        </p:spPr>
        <p:txBody>
          <a:bodyPr vert="horz" lIns="91440" tIns="45720" rIns="91440" bIns="45720" rtlCol="0" anchor="ctr">
            <a:noAutofit/>
          </a:bodyPr>
          <a:lstStyle>
            <a:lvl1pPr>
              <a:defRPr sz="3600"/>
            </a:lvl1pPr>
          </a:lstStyle>
          <a:p>
            <a:r>
              <a:rPr lang="en-GB" dirty="0"/>
              <a:t>Click to edit Master title style</a:t>
            </a:r>
            <a:endParaRPr lang="en-US" dirty="0"/>
          </a:p>
        </p:txBody>
      </p:sp>
      <p:sp>
        <p:nvSpPr>
          <p:cNvPr id="9" name="Text Placeholder 2">
            <a:extLst>
              <a:ext uri="{FF2B5EF4-FFF2-40B4-BE49-F238E27FC236}">
                <a16:creationId xmlns:a16="http://schemas.microsoft.com/office/drawing/2014/main" id="{E5A3B39B-3A2F-0414-C2B7-3C1A1C067B0A}"/>
              </a:ext>
            </a:extLst>
          </p:cNvPr>
          <p:cNvSpPr>
            <a:spLocks noGrp="1"/>
          </p:cNvSpPr>
          <p:nvPr>
            <p:ph idx="1" hasCustomPrompt="1"/>
          </p:nvPr>
        </p:nvSpPr>
        <p:spPr>
          <a:xfrm>
            <a:off x="628650" y="1167619"/>
            <a:ext cx="7886700" cy="5393956"/>
          </a:xfrm>
          <a:prstGeom prst="rect">
            <a:avLst/>
          </a:prstGeom>
        </p:spPr>
        <p:txBody>
          <a:bodyPr vert="horz" lIns="91440" tIns="45720" rIns="91440" bIns="45720" rtlCol="0">
            <a:normAutofit/>
          </a:bodyPr>
          <a:lstStyle>
            <a:lvl1pPr>
              <a:defRPr sz="2800"/>
            </a:lvl1pPr>
            <a:lvl2pPr>
              <a:defRPr sz="2800"/>
            </a:lvl2pPr>
            <a:lvl3pPr>
              <a:defRPr sz="2800"/>
            </a:lvl3pPr>
            <a:lvl4pPr>
              <a:defRPr sz="2800"/>
            </a:lvl4pPr>
            <a:lvl5pPr>
              <a:defRPr sz="2800"/>
            </a:lvl5pPr>
          </a:lstStyle>
          <a:p>
            <a:pPr lvl="0"/>
            <a:r>
              <a:rPr lang="en-GB" dirty="0"/>
              <a:t>Text</a:t>
            </a:r>
            <a:endParaRPr lang="en-US" dirty="0"/>
          </a:p>
        </p:txBody>
      </p:sp>
      <p:sp>
        <p:nvSpPr>
          <p:cNvPr id="2" name="Slide Number Placeholder 5">
            <a:extLst>
              <a:ext uri="{FF2B5EF4-FFF2-40B4-BE49-F238E27FC236}">
                <a16:creationId xmlns:a16="http://schemas.microsoft.com/office/drawing/2014/main" id="{4F0369B4-E012-5919-3CED-5C4BFF275E57}"/>
              </a:ext>
            </a:extLst>
          </p:cNvPr>
          <p:cNvSpPr>
            <a:spLocks noGrp="1"/>
          </p:cNvSpPr>
          <p:nvPr>
            <p:ph type="sldNum" sz="quarter" idx="4"/>
          </p:nvPr>
        </p:nvSpPr>
        <p:spPr>
          <a:xfrm>
            <a:off x="8350180" y="6561575"/>
            <a:ext cx="793820" cy="296425"/>
          </a:xfrm>
          <a:prstGeom prst="rect">
            <a:avLst/>
          </a:prstGeom>
        </p:spPr>
        <p:txBody>
          <a:bodyPr vert="horz" lIns="91440" tIns="45720" rIns="91440" bIns="45720" rtlCol="0" anchor="ctr"/>
          <a:lstStyle>
            <a:lvl1pPr algn="r">
              <a:defRPr sz="1600" b="1">
                <a:solidFill>
                  <a:schemeClr val="tx1">
                    <a:tint val="75000"/>
                  </a:schemeClr>
                </a:solidFill>
                <a:latin typeface="Garamond" panose="02020404030301010803" pitchFamily="18" charset="0"/>
              </a:defRPr>
            </a:lvl1pPr>
          </a:lstStyle>
          <a:p>
            <a:fld id="{092E60C9-588D-E349-8E6F-0B6ABC3027BF}" type="slidenum">
              <a:rPr lang="en-US" smtClean="0"/>
              <a:pPr/>
              <a:t>‹#›</a:t>
            </a:fld>
            <a:endParaRPr lang="en-US" dirty="0"/>
          </a:p>
        </p:txBody>
      </p:sp>
    </p:spTree>
    <p:extLst>
      <p:ext uri="{BB962C8B-B14F-4D97-AF65-F5344CB8AC3E}">
        <p14:creationId xmlns:p14="http://schemas.microsoft.com/office/powerpoint/2010/main" val="10657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59EECD-A14F-5335-5CCA-37CB9B22470B}"/>
              </a:ext>
            </a:extLst>
          </p:cNvPr>
          <p:cNvSpPr/>
          <p:nvPr userDrawn="1"/>
        </p:nvSpPr>
        <p:spPr>
          <a:xfrm>
            <a:off x="361740" y="371789"/>
            <a:ext cx="8380325" cy="618978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000" dirty="0"/>
          </a:p>
        </p:txBody>
      </p:sp>
      <p:sp>
        <p:nvSpPr>
          <p:cNvPr id="8" name="Title Placeholder 1">
            <a:extLst>
              <a:ext uri="{FF2B5EF4-FFF2-40B4-BE49-F238E27FC236}">
                <a16:creationId xmlns:a16="http://schemas.microsoft.com/office/drawing/2014/main" id="{74C75245-8D17-629A-05B4-3B60C8910C8F}"/>
              </a:ext>
            </a:extLst>
          </p:cNvPr>
          <p:cNvSpPr>
            <a:spLocks noGrp="1"/>
          </p:cNvSpPr>
          <p:nvPr>
            <p:ph type="title"/>
          </p:nvPr>
        </p:nvSpPr>
        <p:spPr>
          <a:xfrm>
            <a:off x="628650" y="442127"/>
            <a:ext cx="7886700" cy="655153"/>
          </a:xfrm>
          <a:prstGeom prst="rect">
            <a:avLst/>
          </a:prstGeom>
        </p:spPr>
        <p:txBody>
          <a:bodyPr vert="horz" lIns="91440" tIns="45720" rIns="91440" bIns="45720" rtlCol="0" anchor="ctr">
            <a:noAutofit/>
          </a:bodyPr>
          <a:lstStyle>
            <a:lvl1pPr>
              <a:defRPr sz="3600"/>
            </a:lvl1pPr>
          </a:lstStyle>
          <a:p>
            <a:r>
              <a:rPr lang="en-GB" dirty="0"/>
              <a:t>Click to edit Master title style</a:t>
            </a:r>
            <a:endParaRPr lang="en-US" dirty="0"/>
          </a:p>
        </p:txBody>
      </p:sp>
      <p:sp>
        <p:nvSpPr>
          <p:cNvPr id="10" name="Slide Number Placeholder 5">
            <a:extLst>
              <a:ext uri="{FF2B5EF4-FFF2-40B4-BE49-F238E27FC236}">
                <a16:creationId xmlns:a16="http://schemas.microsoft.com/office/drawing/2014/main" id="{F01A7E6B-051A-2BE5-2B0B-0CB91F8253B2}"/>
              </a:ext>
            </a:extLst>
          </p:cNvPr>
          <p:cNvSpPr>
            <a:spLocks noGrp="1"/>
          </p:cNvSpPr>
          <p:nvPr>
            <p:ph type="sldNum" sz="quarter" idx="4"/>
          </p:nvPr>
        </p:nvSpPr>
        <p:spPr>
          <a:xfrm>
            <a:off x="8515350" y="6385226"/>
            <a:ext cx="478255" cy="365125"/>
          </a:xfrm>
          <a:prstGeom prst="rect">
            <a:avLst/>
          </a:prstGeom>
        </p:spPr>
        <p:txBody>
          <a:bodyPr vert="horz" lIns="91440" tIns="45720" rIns="91440" bIns="45720" rtlCol="0" anchor="ctr"/>
          <a:lstStyle>
            <a:lvl1pPr algn="r">
              <a:defRPr sz="1200">
                <a:solidFill>
                  <a:schemeClr val="tx1">
                    <a:tint val="75000"/>
                  </a:schemeClr>
                </a:solidFill>
                <a:latin typeface="Garamond" panose="02020404030301010803" pitchFamily="18" charset="0"/>
              </a:defRPr>
            </a:lvl1pPr>
          </a:lstStyle>
          <a:p>
            <a:fld id="{092E60C9-588D-E349-8E6F-0B6ABC3027BF}" type="slidenum">
              <a:rPr lang="en-US" smtClean="0"/>
              <a:pPr/>
              <a:t>‹#›</a:t>
            </a:fld>
            <a:endParaRPr lang="en-US"/>
          </a:p>
        </p:txBody>
      </p:sp>
      <p:sp>
        <p:nvSpPr>
          <p:cNvPr id="9" name="Text Placeholder 2">
            <a:extLst>
              <a:ext uri="{FF2B5EF4-FFF2-40B4-BE49-F238E27FC236}">
                <a16:creationId xmlns:a16="http://schemas.microsoft.com/office/drawing/2014/main" id="{E5A3B39B-3A2F-0414-C2B7-3C1A1C067B0A}"/>
              </a:ext>
            </a:extLst>
          </p:cNvPr>
          <p:cNvSpPr>
            <a:spLocks noGrp="1"/>
          </p:cNvSpPr>
          <p:nvPr>
            <p:ph idx="1"/>
          </p:nvPr>
        </p:nvSpPr>
        <p:spPr>
          <a:xfrm>
            <a:off x="628650" y="1167619"/>
            <a:ext cx="4646735" cy="5393956"/>
          </a:xfrm>
          <a:prstGeom prst="rect">
            <a:avLst/>
          </a:prstGeom>
        </p:spPr>
        <p:txBody>
          <a:bodyPr vert="horz" lIns="91440" tIns="45720" rIns="91440" bIns="45720" rtlCol="0">
            <a:normAutofit/>
          </a:bodyPr>
          <a:lstStyle>
            <a:lvl1pPr>
              <a:defRPr sz="2800"/>
            </a:lvl1pPr>
            <a:lvl2pPr>
              <a:defRPr sz="2800"/>
            </a:lvl2pPr>
            <a:lvl3pPr>
              <a:defRPr sz="2800"/>
            </a:lvl3pPr>
            <a:lvl4pPr>
              <a:defRPr sz="2800"/>
            </a:lvl4pPr>
            <a:lvl5pPr>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7513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28650" y="6077218"/>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077218"/>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9336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28650" y="6077218"/>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077218"/>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256599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628650" y="6077218"/>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077218"/>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233259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628650" y="6077218"/>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077218"/>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284663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077218"/>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077218"/>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241604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077218"/>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077218"/>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339974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1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2E6410-646A-5C5E-D398-B8CB1F7F9A36}"/>
              </a:ext>
            </a:extLst>
          </p:cNvPr>
          <p:cNvPicPr>
            <a:picLocks noChangeAspect="1"/>
          </p:cNvPicPr>
          <p:nvPr userDrawn="1"/>
        </p:nvPicPr>
        <p:blipFill rotWithShape="1">
          <a:blip r:embed="rId14">
            <a:alphaModFix amt="57000"/>
            <a:extLst>
              <a:ext uri="{BEBA8EAE-BF5A-486C-A8C5-ECC9F3942E4B}">
                <a14:imgProps xmlns:a14="http://schemas.microsoft.com/office/drawing/2010/main">
                  <a14:imgLayer r:embed="rId15">
                    <a14:imgEffect>
                      <a14:colorTemperature colorTemp="11500"/>
                    </a14:imgEffect>
                    <a14:imgEffect>
                      <a14:saturation sat="400000"/>
                    </a14:imgEffect>
                  </a14:imgLayer>
                </a14:imgProps>
              </a:ext>
            </a:extLst>
          </a:blip>
          <a:srcRect r="8142" b="760"/>
          <a:stretch/>
        </p:blipFill>
        <p:spPr>
          <a:xfrm>
            <a:off x="-1" y="0"/>
            <a:ext cx="9144001" cy="6858000"/>
          </a:xfrm>
          <a:prstGeom prst="rect">
            <a:avLst/>
          </a:prstGeom>
        </p:spPr>
      </p:pic>
      <p:sp>
        <p:nvSpPr>
          <p:cNvPr id="2" name="Title Placeholder 1"/>
          <p:cNvSpPr>
            <a:spLocks noGrp="1"/>
          </p:cNvSpPr>
          <p:nvPr>
            <p:ph type="title"/>
          </p:nvPr>
        </p:nvSpPr>
        <p:spPr>
          <a:xfrm>
            <a:off x="628650" y="442127"/>
            <a:ext cx="7886700" cy="655153"/>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309037"/>
            <a:ext cx="7886700" cy="525253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8665745" y="6492875"/>
            <a:ext cx="478255" cy="365125"/>
          </a:xfrm>
          <a:prstGeom prst="rect">
            <a:avLst/>
          </a:prstGeom>
        </p:spPr>
        <p:txBody>
          <a:bodyPr vert="horz" lIns="91440" tIns="45720" rIns="91440" bIns="45720" rtlCol="0" anchor="ctr"/>
          <a:lstStyle>
            <a:lvl1pPr algn="r">
              <a:defRPr sz="1600" b="1">
                <a:solidFill>
                  <a:schemeClr val="tx1">
                    <a:tint val="75000"/>
                  </a:schemeClr>
                </a:solidFill>
                <a:latin typeface="Garamond" panose="02020404030301010803" pitchFamily="18" charset="0"/>
              </a:defRPr>
            </a:lvl1pPr>
          </a:lstStyle>
          <a:p>
            <a:fld id="{092E60C9-588D-E349-8E6F-0B6ABC3027BF}" type="slidenum">
              <a:rPr lang="en-US" smtClean="0"/>
              <a:pPr/>
              <a:t>‹#›</a:t>
            </a:fld>
            <a:endParaRPr lang="en-US" dirty="0"/>
          </a:p>
        </p:txBody>
      </p:sp>
    </p:spTree>
    <p:extLst>
      <p:ext uri="{BB962C8B-B14F-4D97-AF65-F5344CB8AC3E}">
        <p14:creationId xmlns:p14="http://schemas.microsoft.com/office/powerpoint/2010/main" val="403639908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lnSpc>
          <a:spcPct val="90000"/>
        </a:lnSpc>
        <a:spcBef>
          <a:spcPct val="0"/>
        </a:spcBef>
        <a:buNone/>
        <a:defRPr sz="4000" b="1" kern="1200">
          <a:solidFill>
            <a:schemeClr val="tx1"/>
          </a:solidFill>
          <a:latin typeface="RocaOne-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b="0" kern="1200">
          <a:solidFill>
            <a:schemeClr val="tx1"/>
          </a:solidFill>
          <a:latin typeface="RocaOne-Lt"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3200" b="0" kern="1200">
          <a:solidFill>
            <a:schemeClr val="tx1"/>
          </a:solidFill>
          <a:latin typeface="RocaOne-L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0" kern="1200">
          <a:solidFill>
            <a:schemeClr val="tx1"/>
          </a:solidFill>
          <a:latin typeface="RocaOne-L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0" kern="1200">
          <a:solidFill>
            <a:schemeClr val="tx1"/>
          </a:solidFill>
          <a:latin typeface="RocaOne-L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0" kern="1200">
          <a:solidFill>
            <a:schemeClr val="tx1"/>
          </a:solidFill>
          <a:latin typeface="RocaOne-L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B486-3ACC-077D-D648-D2D73BD8D6E5}"/>
              </a:ext>
            </a:extLst>
          </p:cNvPr>
          <p:cNvSpPr>
            <a:spLocks noGrp="1"/>
          </p:cNvSpPr>
          <p:nvPr>
            <p:ph type="ctrTitle"/>
          </p:nvPr>
        </p:nvSpPr>
        <p:spPr/>
        <p:txBody>
          <a:bodyPr/>
          <a:lstStyle/>
          <a:p>
            <a:r>
              <a:rPr lang="en-US" dirty="0"/>
              <a:t>CREDO 1. </a:t>
            </a:r>
            <a:br>
              <a:rPr lang="en-US" dirty="0"/>
            </a:br>
            <a:r>
              <a:rPr lang="en-US" dirty="0"/>
              <a:t>‘I believe in God, the Father Almighty, Creator of heaven and earth.’</a:t>
            </a:r>
          </a:p>
        </p:txBody>
      </p:sp>
    </p:spTree>
    <p:extLst>
      <p:ext uri="{BB962C8B-B14F-4D97-AF65-F5344CB8AC3E}">
        <p14:creationId xmlns:p14="http://schemas.microsoft.com/office/powerpoint/2010/main" val="54877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B. </a:t>
            </a:r>
            <a:r>
              <a:rPr lang="en-US" dirty="0">
                <a:solidFill>
                  <a:schemeClr val="accent2">
                    <a:lumMod val="60000"/>
                    <a:lumOff val="40000"/>
                  </a:schemeClr>
                </a:solidFill>
              </a:rPr>
              <a:t>How </a:t>
            </a:r>
            <a:r>
              <a:rPr lang="en-US" dirty="0"/>
              <a:t>it’s used in Early Church</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p:txBody>
          <a:bodyPr>
            <a:normAutofit/>
          </a:bodyPr>
          <a:lstStyle/>
          <a:p>
            <a:r>
              <a:rPr lang="en-US" dirty="0"/>
              <a:t>1. Preserving</a:t>
            </a:r>
          </a:p>
          <a:p>
            <a:endParaRPr lang="en-US" dirty="0"/>
          </a:p>
          <a:p>
            <a:endParaRPr lang="en-US" dirty="0"/>
          </a:p>
          <a:p>
            <a:endParaRPr lang="en-US" dirty="0"/>
          </a:p>
          <a:p>
            <a:r>
              <a:rPr lang="en-US" dirty="0">
                <a:solidFill>
                  <a:schemeClr val="accent2">
                    <a:lumMod val="60000"/>
                    <a:lumOff val="40000"/>
                  </a:schemeClr>
                </a:solidFill>
              </a:rPr>
              <a:t>How was this rule of faith passed on?</a:t>
            </a:r>
          </a:p>
          <a:p>
            <a:pPr marL="457200" indent="-457200">
              <a:buFont typeface="Arial" panose="020B0604020202020204" pitchFamily="34" charset="0"/>
              <a:buChar char="•"/>
            </a:pPr>
            <a:r>
              <a:rPr lang="en-US" dirty="0"/>
              <a:t>Oral Tradition and Practices</a:t>
            </a:r>
          </a:p>
          <a:p>
            <a:pPr marL="457200" indent="-457200">
              <a:buFont typeface="Arial" panose="020B0604020202020204" pitchFamily="34" charset="0"/>
              <a:buChar char="•"/>
            </a:pPr>
            <a:r>
              <a:rPr lang="en-US" dirty="0"/>
              <a:t>Formal wording came along later:</a:t>
            </a:r>
          </a:p>
          <a:p>
            <a:pPr marL="1143000" lvl="1" indent="-457200"/>
            <a:r>
              <a:rPr lang="en-US" dirty="0"/>
              <a:t>Old Roman Creed -&gt; Apostles Creed</a:t>
            </a:r>
          </a:p>
          <a:p>
            <a:pPr marL="457200" indent="-457200">
              <a:buFont typeface="Arial" panose="020B0604020202020204" pitchFamily="34" charset="0"/>
              <a:buChar char="•"/>
            </a:pPr>
            <a:r>
              <a:rPr lang="en-US" dirty="0" err="1"/>
              <a:t>Canonisation</a:t>
            </a:r>
            <a:r>
              <a:rPr lang="en-US" dirty="0"/>
              <a:t> of Scriptures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0A7F024-71EF-E411-6261-3F7203D6BAD9}"/>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10</a:t>
            </a:fld>
            <a:endParaRPr lang="en-US"/>
          </a:p>
        </p:txBody>
      </p:sp>
      <p:pic>
        <p:nvPicPr>
          <p:cNvPr id="5" name="Picture 2" descr="Passing the Baton - Summit Life Today ...">
            <a:extLst>
              <a:ext uri="{FF2B5EF4-FFF2-40B4-BE49-F238E27FC236}">
                <a16:creationId xmlns:a16="http://schemas.microsoft.com/office/drawing/2014/main" id="{67FA3E07-28EB-3444-B1B9-0CB0A9D06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287" y="1273644"/>
            <a:ext cx="2151063" cy="140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52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B. </a:t>
            </a:r>
            <a:r>
              <a:rPr lang="en-US" dirty="0">
                <a:solidFill>
                  <a:schemeClr val="accent2">
                    <a:lumMod val="60000"/>
                    <a:lumOff val="40000"/>
                  </a:schemeClr>
                </a:solidFill>
              </a:rPr>
              <a:t>How </a:t>
            </a:r>
            <a:r>
              <a:rPr lang="en-US" dirty="0"/>
              <a:t>it’s used in Early Church</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p:txBody>
          <a:bodyPr>
            <a:normAutofit/>
          </a:bodyPr>
          <a:lstStyle/>
          <a:p>
            <a:r>
              <a:rPr lang="en-US" dirty="0"/>
              <a:t>1. Preserving</a:t>
            </a:r>
          </a:p>
          <a:p>
            <a:endParaRPr lang="en-US" dirty="0"/>
          </a:p>
          <a:p>
            <a:endParaRPr lang="en-US" dirty="0">
              <a:solidFill>
                <a:schemeClr val="accent2">
                  <a:lumMod val="60000"/>
                  <a:lumOff val="40000"/>
                </a:schemeClr>
              </a:solidFill>
            </a:endParaRPr>
          </a:p>
          <a:p>
            <a:endParaRPr lang="en-US" dirty="0">
              <a:solidFill>
                <a:schemeClr val="accent2">
                  <a:lumMod val="60000"/>
                  <a:lumOff val="40000"/>
                </a:schemeClr>
              </a:solidFill>
            </a:endParaRPr>
          </a:p>
          <a:p>
            <a:r>
              <a:rPr lang="en-US" dirty="0">
                <a:solidFill>
                  <a:schemeClr val="accent2">
                    <a:lumMod val="60000"/>
                    <a:lumOff val="40000"/>
                  </a:schemeClr>
                </a:solidFill>
              </a:rPr>
              <a:t>Creed served as doctrinal standard to teach and defend</a:t>
            </a:r>
          </a:p>
          <a:p>
            <a:pPr marL="457200" indent="-457200">
              <a:buFont typeface="Arial" panose="020B0604020202020204" pitchFamily="34" charset="0"/>
              <a:buChar char="•"/>
            </a:pPr>
            <a:r>
              <a:rPr lang="en-US" dirty="0"/>
              <a:t>Marked boundary against attacks of early heresies.</a:t>
            </a:r>
          </a:p>
          <a:p>
            <a:pPr marL="457200" indent="-457200">
              <a:buFont typeface="Arial" panose="020B0604020202020204" pitchFamily="34" charset="0"/>
              <a:buChar char="•"/>
            </a:pPr>
            <a:r>
              <a:rPr lang="en-US" dirty="0"/>
              <a:t>Thus contents of Creed focused on certain issues.</a:t>
            </a:r>
          </a:p>
        </p:txBody>
      </p:sp>
      <p:sp>
        <p:nvSpPr>
          <p:cNvPr id="4" name="Slide Number Placeholder 3">
            <a:extLst>
              <a:ext uri="{FF2B5EF4-FFF2-40B4-BE49-F238E27FC236}">
                <a16:creationId xmlns:a16="http://schemas.microsoft.com/office/drawing/2014/main" id="{ADC6CD87-7231-AA6B-04B8-C4FE2331AFCA}"/>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11</a:t>
            </a:fld>
            <a:endParaRPr lang="en-US"/>
          </a:p>
        </p:txBody>
      </p:sp>
      <p:pic>
        <p:nvPicPr>
          <p:cNvPr id="5" name="Picture 2" descr="Passing the Baton - Summit Life Today ...">
            <a:extLst>
              <a:ext uri="{FF2B5EF4-FFF2-40B4-BE49-F238E27FC236}">
                <a16:creationId xmlns:a16="http://schemas.microsoft.com/office/drawing/2014/main" id="{27C95400-E74B-3E2C-2B91-CCEAEA660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287" y="1273644"/>
            <a:ext cx="2151063" cy="140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598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B. </a:t>
            </a:r>
            <a:r>
              <a:rPr lang="en-US" dirty="0">
                <a:solidFill>
                  <a:schemeClr val="accent2">
                    <a:lumMod val="60000"/>
                    <a:lumOff val="40000"/>
                  </a:schemeClr>
                </a:solidFill>
              </a:rPr>
              <a:t>How </a:t>
            </a:r>
            <a:r>
              <a:rPr lang="en-US" dirty="0"/>
              <a:t>it’s used in Early Church</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p:txBody>
          <a:bodyPr/>
          <a:lstStyle/>
          <a:p>
            <a:r>
              <a:rPr lang="en-US" dirty="0"/>
              <a:t>2. Guiding</a:t>
            </a:r>
          </a:p>
          <a:p>
            <a:endParaRPr lang="en-US" dirty="0"/>
          </a:p>
          <a:p>
            <a:endParaRPr lang="en-US" dirty="0">
              <a:solidFill>
                <a:schemeClr val="accent2">
                  <a:lumMod val="60000"/>
                  <a:lumOff val="40000"/>
                </a:schemeClr>
              </a:solidFill>
            </a:endParaRPr>
          </a:p>
          <a:p>
            <a:endParaRPr lang="en-US" dirty="0">
              <a:solidFill>
                <a:schemeClr val="accent2">
                  <a:lumMod val="60000"/>
                  <a:lumOff val="40000"/>
                </a:schemeClr>
              </a:solidFill>
            </a:endParaRPr>
          </a:p>
          <a:p>
            <a:r>
              <a:rPr lang="en-US" dirty="0">
                <a:solidFill>
                  <a:schemeClr val="accent2">
                    <a:lumMod val="60000"/>
                    <a:lumOff val="40000"/>
                  </a:schemeClr>
                </a:solidFill>
              </a:rPr>
              <a:t>Creed guided the Church’s interpretation of Scripture</a:t>
            </a:r>
          </a:p>
          <a:p>
            <a:pPr marL="457200" indent="-457200">
              <a:buFont typeface="Arial" panose="020B0604020202020204" pitchFamily="34" charset="0"/>
              <a:buChar char="•"/>
            </a:pPr>
            <a:r>
              <a:rPr lang="en-US" dirty="0"/>
              <a:t>Since it served as a succinct summary of the Scriptures</a:t>
            </a:r>
          </a:p>
          <a:p>
            <a:pPr marL="457200" indent="-457200">
              <a:buFont typeface="Arial" panose="020B0604020202020204" pitchFamily="34" charset="0"/>
              <a:buChar char="•"/>
            </a:pPr>
            <a:r>
              <a:rPr lang="en-US" dirty="0"/>
              <a:t>Note: Sola Scriptura not Solo Scriptura </a:t>
            </a:r>
          </a:p>
          <a:p>
            <a:pPr marL="457200" indent="-457200">
              <a:buFont typeface="Arial" panose="020B0604020202020204" pitchFamily="34" charset="0"/>
              <a:buChar char="•"/>
            </a:pPr>
            <a:r>
              <a:rPr lang="en-US" dirty="0"/>
              <a:t>Simply quoting Bible is not enough</a:t>
            </a:r>
          </a:p>
          <a:p>
            <a:pPr marL="1143000" lvl="1" indent="-457200"/>
            <a:r>
              <a:rPr lang="en-US" dirty="0"/>
              <a:t>E.g. Arians</a:t>
            </a:r>
          </a:p>
        </p:txBody>
      </p:sp>
      <p:sp>
        <p:nvSpPr>
          <p:cNvPr id="4" name="Slide Number Placeholder 3">
            <a:extLst>
              <a:ext uri="{FF2B5EF4-FFF2-40B4-BE49-F238E27FC236}">
                <a16:creationId xmlns:a16="http://schemas.microsoft.com/office/drawing/2014/main" id="{7A33598B-2CF3-FE84-4409-DF1C3229B8F8}"/>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12</a:t>
            </a:fld>
            <a:endParaRPr lang="en-US"/>
          </a:p>
        </p:txBody>
      </p:sp>
      <p:pic>
        <p:nvPicPr>
          <p:cNvPr id="12290" name="Picture 2" descr="Tips to Reading the Bible Together in ...">
            <a:extLst>
              <a:ext uri="{FF2B5EF4-FFF2-40B4-BE49-F238E27FC236}">
                <a16:creationId xmlns:a16="http://schemas.microsoft.com/office/drawing/2014/main" id="{830F8949-1614-3C26-382E-1F325E46F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1167619"/>
            <a:ext cx="3052763" cy="170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39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B. </a:t>
            </a:r>
            <a:r>
              <a:rPr lang="en-US" dirty="0">
                <a:solidFill>
                  <a:schemeClr val="accent2">
                    <a:lumMod val="60000"/>
                    <a:lumOff val="40000"/>
                  </a:schemeClr>
                </a:solidFill>
              </a:rPr>
              <a:t>How </a:t>
            </a:r>
            <a:r>
              <a:rPr lang="en-US" dirty="0"/>
              <a:t>it’s used in Early Church</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a:xfrm>
            <a:off x="628650" y="1167619"/>
            <a:ext cx="3827237" cy="5393956"/>
          </a:xfrm>
        </p:spPr>
        <p:txBody>
          <a:bodyPr/>
          <a:lstStyle/>
          <a:p>
            <a:r>
              <a:rPr lang="en-US" dirty="0"/>
              <a:t>3. Confessing</a:t>
            </a:r>
          </a:p>
          <a:p>
            <a:endParaRPr lang="en-US" dirty="0"/>
          </a:p>
          <a:p>
            <a:r>
              <a:rPr lang="en-US" dirty="0"/>
              <a:t>Question: How does saying the pledge make you feel?</a:t>
            </a:r>
          </a:p>
        </p:txBody>
      </p:sp>
      <p:pic>
        <p:nvPicPr>
          <p:cNvPr id="1026" name="Picture 2" descr="Time to revise Singapore pledge to include well-being as aspiration - TODAY">
            <a:extLst>
              <a:ext uri="{FF2B5EF4-FFF2-40B4-BE49-F238E27FC236}">
                <a16:creationId xmlns:a16="http://schemas.microsoft.com/office/drawing/2014/main" id="{58CA2887-E9CF-F478-6337-8BE09DFCC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114" y="1200276"/>
            <a:ext cx="3943350" cy="295545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7185C96-E814-2CEC-E3F0-5879E6960D75}"/>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13</a:t>
            </a:fld>
            <a:endParaRPr lang="en-US"/>
          </a:p>
        </p:txBody>
      </p:sp>
    </p:spTree>
    <p:extLst>
      <p:ext uri="{BB962C8B-B14F-4D97-AF65-F5344CB8AC3E}">
        <p14:creationId xmlns:p14="http://schemas.microsoft.com/office/powerpoint/2010/main" val="323868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B. </a:t>
            </a:r>
            <a:r>
              <a:rPr lang="en-US" dirty="0">
                <a:solidFill>
                  <a:schemeClr val="accent2">
                    <a:lumMod val="60000"/>
                    <a:lumOff val="40000"/>
                  </a:schemeClr>
                </a:solidFill>
              </a:rPr>
              <a:t>How </a:t>
            </a:r>
            <a:r>
              <a:rPr lang="en-US" dirty="0"/>
              <a:t>it’s used in Early Church</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a:xfrm>
            <a:off x="628650" y="1167619"/>
            <a:ext cx="3827237" cy="5393956"/>
          </a:xfrm>
        </p:spPr>
        <p:txBody>
          <a:bodyPr/>
          <a:lstStyle/>
          <a:p>
            <a:r>
              <a:rPr lang="en-US" dirty="0"/>
              <a:t>3. Confessing</a:t>
            </a:r>
          </a:p>
          <a:p>
            <a:endParaRPr lang="en-US" dirty="0"/>
          </a:p>
          <a:p>
            <a:r>
              <a:rPr lang="en-US" dirty="0"/>
              <a:t>Question: How does saying the pledge make you feel?</a:t>
            </a:r>
          </a:p>
          <a:p>
            <a:endParaRPr lang="en-US" dirty="0">
              <a:solidFill>
                <a:schemeClr val="accent2">
                  <a:lumMod val="60000"/>
                  <a:lumOff val="40000"/>
                </a:schemeClr>
              </a:solidFill>
            </a:endParaRPr>
          </a:p>
          <a:p>
            <a:r>
              <a:rPr lang="en-US" dirty="0">
                <a:solidFill>
                  <a:schemeClr val="accent2">
                    <a:lumMod val="60000"/>
                    <a:lumOff val="40000"/>
                  </a:schemeClr>
                </a:solidFill>
              </a:rPr>
              <a:t>When we declare publicly, we are affirming our part in a story.</a:t>
            </a:r>
          </a:p>
        </p:txBody>
      </p:sp>
      <p:pic>
        <p:nvPicPr>
          <p:cNvPr id="1026" name="Picture 2" descr="Time to revise Singapore pledge to include well-being as aspiration - TODAY">
            <a:extLst>
              <a:ext uri="{FF2B5EF4-FFF2-40B4-BE49-F238E27FC236}">
                <a16:creationId xmlns:a16="http://schemas.microsoft.com/office/drawing/2014/main" id="{58CA2887-E9CF-F478-6337-8BE09DFCC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114" y="1200276"/>
            <a:ext cx="3943350" cy="295545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FFD7A04-BAAF-BDB1-134C-E22D81E6D483}"/>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14</a:t>
            </a:fld>
            <a:endParaRPr lang="en-US"/>
          </a:p>
        </p:txBody>
      </p:sp>
    </p:spTree>
    <p:extLst>
      <p:ext uri="{BB962C8B-B14F-4D97-AF65-F5344CB8AC3E}">
        <p14:creationId xmlns:p14="http://schemas.microsoft.com/office/powerpoint/2010/main" val="4017516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B. </a:t>
            </a:r>
            <a:r>
              <a:rPr lang="en-US" dirty="0">
                <a:solidFill>
                  <a:schemeClr val="accent2">
                    <a:lumMod val="60000"/>
                    <a:lumOff val="40000"/>
                  </a:schemeClr>
                </a:solidFill>
              </a:rPr>
              <a:t>How </a:t>
            </a:r>
            <a:r>
              <a:rPr lang="en-US" dirty="0"/>
              <a:t>it’s used in Early Church</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a:xfrm>
            <a:off x="628650" y="1167619"/>
            <a:ext cx="7886700" cy="5393956"/>
          </a:xfrm>
        </p:spPr>
        <p:txBody>
          <a:bodyPr/>
          <a:lstStyle/>
          <a:p>
            <a:r>
              <a:rPr lang="en-US" dirty="0"/>
              <a:t>3. Confessing</a:t>
            </a:r>
          </a:p>
          <a:p>
            <a:endParaRPr lang="en-US" dirty="0"/>
          </a:p>
          <a:p>
            <a:endParaRPr lang="en-US" dirty="0">
              <a:solidFill>
                <a:schemeClr val="accent2">
                  <a:lumMod val="60000"/>
                  <a:lumOff val="40000"/>
                </a:schemeClr>
              </a:solidFill>
            </a:endParaRPr>
          </a:p>
          <a:p>
            <a:r>
              <a:rPr lang="en-US" dirty="0">
                <a:solidFill>
                  <a:schemeClr val="accent2">
                    <a:lumMod val="60000"/>
                    <a:lumOff val="40000"/>
                  </a:schemeClr>
                </a:solidFill>
              </a:rPr>
              <a:t>Biblical Faith as always been confessional</a:t>
            </a:r>
          </a:p>
          <a:p>
            <a:pPr marL="457200" indent="-457200">
              <a:buFont typeface="Arial" panose="020B0604020202020204" pitchFamily="34" charset="0"/>
              <a:buChar char="•"/>
            </a:pPr>
            <a:r>
              <a:rPr lang="en-US" dirty="0"/>
              <a:t>OT</a:t>
            </a:r>
          </a:p>
          <a:p>
            <a:endParaRPr lang="en-US" dirty="0">
              <a:solidFill>
                <a:schemeClr val="accent2">
                  <a:lumMod val="60000"/>
                  <a:lumOff val="40000"/>
                </a:schemeClr>
              </a:solidFill>
            </a:endParaRPr>
          </a:p>
          <a:p>
            <a:r>
              <a:rPr lang="en-US" dirty="0"/>
              <a:t>The Shema </a:t>
            </a:r>
          </a:p>
          <a:p>
            <a:r>
              <a:rPr lang="en-SG" i="1" dirty="0" err="1"/>
              <a:t>Deut</a:t>
            </a:r>
            <a:r>
              <a:rPr lang="en-SG" i="1" dirty="0"/>
              <a:t> 6:24-25 Hear, O Israel: the LORD our God, the LORD is one.”</a:t>
            </a:r>
            <a:r>
              <a:rPr lang="en-SG" dirty="0"/>
              <a:t> </a:t>
            </a:r>
            <a:r>
              <a:rPr lang="en-SG" i="1" dirty="0"/>
              <a:t>You shall love the LORD your God with all your heart, and with all your soul, and with all your might…</a:t>
            </a:r>
            <a:r>
              <a:rPr lang="en-SG" dirty="0"/>
              <a:t> </a:t>
            </a:r>
            <a:endParaRPr lang="en-US"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C7E72D12-DB34-D4D9-BAA5-3FAE6F1D8AC6}"/>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15</a:t>
            </a:fld>
            <a:endParaRPr lang="en-US"/>
          </a:p>
        </p:txBody>
      </p:sp>
      <p:pic>
        <p:nvPicPr>
          <p:cNvPr id="13314" name="Picture 2" descr="Recite 'Shema Yisrael' Simultaneously ...">
            <a:extLst>
              <a:ext uri="{FF2B5EF4-FFF2-40B4-BE49-F238E27FC236}">
                <a16:creationId xmlns:a16="http://schemas.microsoft.com/office/drawing/2014/main" id="{3F0398CC-0FFA-5924-972A-EC4BBB448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988" y="1097280"/>
            <a:ext cx="2263775" cy="155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60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B. </a:t>
            </a:r>
            <a:r>
              <a:rPr lang="en-US" dirty="0">
                <a:solidFill>
                  <a:schemeClr val="accent2">
                    <a:lumMod val="60000"/>
                    <a:lumOff val="40000"/>
                  </a:schemeClr>
                </a:solidFill>
              </a:rPr>
              <a:t>How </a:t>
            </a:r>
            <a:r>
              <a:rPr lang="en-US" dirty="0"/>
              <a:t>it’s used in Early Church</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a:xfrm>
            <a:off x="628650" y="1167619"/>
            <a:ext cx="7886700" cy="5393956"/>
          </a:xfrm>
        </p:spPr>
        <p:txBody>
          <a:bodyPr>
            <a:normAutofit/>
          </a:bodyPr>
          <a:lstStyle/>
          <a:p>
            <a:r>
              <a:rPr lang="en-US" dirty="0"/>
              <a:t>3. Confessing</a:t>
            </a:r>
          </a:p>
          <a:p>
            <a:endParaRPr lang="en-US" dirty="0"/>
          </a:p>
          <a:p>
            <a:endParaRPr lang="en-US" dirty="0">
              <a:solidFill>
                <a:schemeClr val="accent2">
                  <a:lumMod val="60000"/>
                  <a:lumOff val="40000"/>
                </a:schemeClr>
              </a:solidFill>
            </a:endParaRPr>
          </a:p>
          <a:p>
            <a:r>
              <a:rPr lang="en-US" dirty="0">
                <a:solidFill>
                  <a:schemeClr val="accent2">
                    <a:lumMod val="60000"/>
                    <a:lumOff val="40000"/>
                  </a:schemeClr>
                </a:solidFill>
              </a:rPr>
              <a:t>Biblical Faith as always been confessional</a:t>
            </a:r>
          </a:p>
          <a:p>
            <a:pPr marL="457200" indent="-457200">
              <a:buFont typeface="Arial" panose="020B0604020202020204" pitchFamily="34" charset="0"/>
              <a:buChar char="•"/>
            </a:pPr>
            <a:r>
              <a:rPr lang="en-US" dirty="0"/>
              <a:t>NT</a:t>
            </a:r>
          </a:p>
          <a:p>
            <a:pPr marL="1143000" lvl="1" indent="-457200"/>
            <a:r>
              <a:rPr lang="en-US" dirty="0"/>
              <a:t>Confessing “Jesus is Lord” (Rom 10:9; 1 Cor 12:3; 8:6, Phil 2:5–11)</a:t>
            </a:r>
          </a:p>
          <a:p>
            <a:pPr marL="1143000" lvl="1" indent="-457200"/>
            <a:r>
              <a:rPr lang="en-US" dirty="0"/>
              <a:t>Confessing Christ’s resurrection (1 Cor 15:3–4). </a:t>
            </a:r>
          </a:p>
          <a:p>
            <a:pPr marL="1143000" lvl="1" indent="-457200"/>
            <a:r>
              <a:rPr lang="en-US" dirty="0"/>
              <a:t>Confessing Triune God (Matt 28:19; 2 Cor 13:14)</a:t>
            </a:r>
          </a:p>
          <a:p>
            <a:pPr marL="1143000" lvl="1" indent="-457200">
              <a:buFont typeface="Arial" panose="020B0604020202020204" pitchFamily="34" charset="0"/>
              <a:buChar char="•"/>
            </a:pPr>
            <a:endParaRPr lang="en-US" dirty="0"/>
          </a:p>
          <a:p>
            <a:pPr marL="1143000" lvl="1" indent="-457200">
              <a:buFont typeface="Arial" panose="020B0604020202020204" pitchFamily="34" charset="0"/>
              <a:buChar char="•"/>
            </a:pPr>
            <a:endParaRPr lang="en-US" dirty="0"/>
          </a:p>
          <a:p>
            <a:endParaRPr lang="en-US"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0B6E8D40-1734-F7EC-2188-987F913CF746}"/>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16</a:t>
            </a:fld>
            <a:endParaRPr lang="en-US"/>
          </a:p>
        </p:txBody>
      </p:sp>
    </p:spTree>
    <p:extLst>
      <p:ext uri="{BB962C8B-B14F-4D97-AF65-F5344CB8AC3E}">
        <p14:creationId xmlns:p14="http://schemas.microsoft.com/office/powerpoint/2010/main" val="243218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B. </a:t>
            </a:r>
            <a:r>
              <a:rPr lang="en-US" dirty="0">
                <a:solidFill>
                  <a:schemeClr val="accent2">
                    <a:lumMod val="60000"/>
                    <a:lumOff val="40000"/>
                  </a:schemeClr>
                </a:solidFill>
              </a:rPr>
              <a:t>How </a:t>
            </a:r>
            <a:r>
              <a:rPr lang="en-US" dirty="0"/>
              <a:t>it’s used in Early Church</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a:xfrm>
            <a:off x="628649" y="1167619"/>
            <a:ext cx="7886699" cy="5393956"/>
          </a:xfrm>
        </p:spPr>
        <p:txBody>
          <a:bodyPr/>
          <a:lstStyle/>
          <a:p>
            <a:r>
              <a:rPr lang="en-US" dirty="0"/>
              <a:t>3. Confessing</a:t>
            </a:r>
          </a:p>
          <a:p>
            <a:endParaRPr lang="en-US" dirty="0"/>
          </a:p>
          <a:p>
            <a:endParaRPr lang="en-US" dirty="0">
              <a:solidFill>
                <a:schemeClr val="accent2">
                  <a:lumMod val="60000"/>
                  <a:lumOff val="40000"/>
                </a:schemeClr>
              </a:solidFill>
            </a:endParaRPr>
          </a:p>
          <a:p>
            <a:r>
              <a:rPr lang="en-US" dirty="0">
                <a:solidFill>
                  <a:schemeClr val="accent2">
                    <a:lumMod val="60000"/>
                    <a:lumOff val="40000"/>
                  </a:schemeClr>
                </a:solidFill>
              </a:rPr>
              <a:t>Creed originated from baptismal interrogations.</a:t>
            </a:r>
          </a:p>
          <a:p>
            <a:pPr marL="457200" indent="-457200">
              <a:buFont typeface="Arial" panose="020B0604020202020204" pitchFamily="34" charset="0"/>
              <a:buChar char="•"/>
            </a:pPr>
            <a:r>
              <a:rPr lang="en-US" dirty="0"/>
              <a:t>To confess their faith</a:t>
            </a:r>
          </a:p>
          <a:p>
            <a:pPr marL="457200" indent="-457200">
              <a:buFont typeface="Arial" panose="020B0604020202020204" pitchFamily="34" charset="0"/>
              <a:buChar char="•"/>
            </a:pPr>
            <a:r>
              <a:rPr lang="en-US" dirty="0"/>
              <a:t>To Christ and against Satan</a:t>
            </a:r>
          </a:p>
          <a:p>
            <a:pPr marL="457200" indent="-457200">
              <a:buFont typeface="Arial" panose="020B0604020202020204" pitchFamily="34" charset="0"/>
              <a:buChar char="•"/>
            </a:pPr>
            <a:r>
              <a:rPr lang="en-US" dirty="0"/>
              <a:t>Later on became a declaratory Creed, </a:t>
            </a:r>
            <a:r>
              <a:rPr lang="en-US" dirty="0" err="1"/>
              <a:t>emphasising</a:t>
            </a:r>
            <a:r>
              <a:rPr lang="en-US" dirty="0"/>
              <a:t> you are not Arian</a:t>
            </a:r>
          </a:p>
          <a:p>
            <a:pPr marL="457200" indent="-457200">
              <a:buFont typeface="Arial" panose="020B0604020202020204" pitchFamily="34" charset="0"/>
              <a:buChar char="•"/>
            </a:pPr>
            <a:r>
              <a:rPr lang="en-US" dirty="0"/>
              <a:t>Later developed in Apostles Creed</a:t>
            </a:r>
          </a:p>
        </p:txBody>
      </p:sp>
      <p:sp>
        <p:nvSpPr>
          <p:cNvPr id="4" name="Slide Number Placeholder 3">
            <a:extLst>
              <a:ext uri="{FF2B5EF4-FFF2-40B4-BE49-F238E27FC236}">
                <a16:creationId xmlns:a16="http://schemas.microsoft.com/office/drawing/2014/main" id="{62965A76-6941-375D-E412-1D33CDFBE504}"/>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17</a:t>
            </a:fld>
            <a:endParaRPr lang="en-US"/>
          </a:p>
        </p:txBody>
      </p:sp>
      <p:pic>
        <p:nvPicPr>
          <p:cNvPr id="15362" name="Picture 2" descr="Baptism — Church of St Mary of the ...">
            <a:extLst>
              <a:ext uri="{FF2B5EF4-FFF2-40B4-BE49-F238E27FC236}">
                <a16:creationId xmlns:a16="http://schemas.microsoft.com/office/drawing/2014/main" id="{73B3BF83-60F7-C25E-82CA-5A8C8A340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518" y="1097280"/>
            <a:ext cx="2659916" cy="148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1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C. </a:t>
            </a:r>
            <a:r>
              <a:rPr lang="en-US" dirty="0">
                <a:solidFill>
                  <a:schemeClr val="accent2">
                    <a:lumMod val="60000"/>
                    <a:lumOff val="40000"/>
                  </a:schemeClr>
                </a:solidFill>
              </a:rPr>
              <a:t>Why</a:t>
            </a:r>
            <a:r>
              <a:rPr lang="en-US" dirty="0"/>
              <a:t> this structure?</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p:txBody>
          <a:bodyPr/>
          <a:lstStyle/>
          <a:p>
            <a:r>
              <a:rPr lang="en-US" u="sng" dirty="0"/>
              <a:t>1. Triune Structure</a:t>
            </a:r>
          </a:p>
          <a:p>
            <a:endParaRPr lang="en-US" dirty="0"/>
          </a:p>
          <a:p>
            <a:endParaRPr lang="en-US" i="1" dirty="0"/>
          </a:p>
          <a:p>
            <a:endParaRPr lang="en-US" i="1" dirty="0"/>
          </a:p>
          <a:p>
            <a:r>
              <a:rPr lang="en-US" i="1" dirty="0"/>
              <a:t>I believe in God the Father Almighty…</a:t>
            </a:r>
          </a:p>
          <a:p>
            <a:endParaRPr lang="en-US" i="1" dirty="0"/>
          </a:p>
          <a:p>
            <a:r>
              <a:rPr lang="en-US" i="1" dirty="0"/>
              <a:t>And in Jesus Christ, His only Son, our Lord…</a:t>
            </a:r>
          </a:p>
          <a:p>
            <a:endParaRPr lang="en-US" i="1" dirty="0"/>
          </a:p>
          <a:p>
            <a:r>
              <a:rPr lang="en-US" i="1" dirty="0"/>
              <a:t>I believe in the Holy Spirit…</a:t>
            </a:r>
          </a:p>
        </p:txBody>
      </p:sp>
      <p:sp>
        <p:nvSpPr>
          <p:cNvPr id="4" name="Slide Number Placeholder 3">
            <a:extLst>
              <a:ext uri="{FF2B5EF4-FFF2-40B4-BE49-F238E27FC236}">
                <a16:creationId xmlns:a16="http://schemas.microsoft.com/office/drawing/2014/main" id="{B090B219-B37A-6433-A57E-9C61C372E190}"/>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18</a:t>
            </a:fld>
            <a:endParaRPr lang="en-US"/>
          </a:p>
        </p:txBody>
      </p:sp>
      <p:pic>
        <p:nvPicPr>
          <p:cNvPr id="16390" name="Picture 6" descr="Trinity (Andrei Rublev) - Wikipedia">
            <a:extLst>
              <a:ext uri="{FF2B5EF4-FFF2-40B4-BE49-F238E27FC236}">
                <a16:creationId xmlns:a16="http://schemas.microsoft.com/office/drawing/2014/main" id="{5EB5710A-096C-885A-60C3-453363B35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296" y="769703"/>
            <a:ext cx="2043054" cy="255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406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C. </a:t>
            </a:r>
            <a:r>
              <a:rPr lang="en-US" dirty="0">
                <a:solidFill>
                  <a:schemeClr val="accent2">
                    <a:lumMod val="60000"/>
                    <a:lumOff val="40000"/>
                  </a:schemeClr>
                </a:solidFill>
              </a:rPr>
              <a:t>Why</a:t>
            </a:r>
            <a:r>
              <a:rPr lang="en-US" dirty="0"/>
              <a:t> this structure?</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p:txBody>
          <a:bodyPr/>
          <a:lstStyle/>
          <a:p>
            <a:r>
              <a:rPr lang="en-US" u="sng" dirty="0"/>
              <a:t>1. Triune Structure</a:t>
            </a:r>
          </a:p>
          <a:p>
            <a:endParaRPr lang="en-US" dirty="0"/>
          </a:p>
          <a:p>
            <a:r>
              <a:rPr lang="en-US" dirty="0"/>
              <a:t>Why?</a:t>
            </a:r>
          </a:p>
          <a:p>
            <a:endParaRPr lang="en-US" dirty="0">
              <a:solidFill>
                <a:schemeClr val="accent2">
                  <a:lumMod val="60000"/>
                  <a:lumOff val="40000"/>
                </a:schemeClr>
              </a:solidFill>
            </a:endParaRPr>
          </a:p>
          <a:p>
            <a:endParaRPr lang="en-US" dirty="0">
              <a:solidFill>
                <a:schemeClr val="accent2">
                  <a:lumMod val="60000"/>
                  <a:lumOff val="40000"/>
                </a:schemeClr>
              </a:solidFill>
            </a:endParaRPr>
          </a:p>
          <a:p>
            <a:r>
              <a:rPr lang="en-US" dirty="0">
                <a:solidFill>
                  <a:schemeClr val="accent2">
                    <a:lumMod val="60000"/>
                    <a:lumOff val="40000"/>
                  </a:schemeClr>
                </a:solidFill>
              </a:rPr>
              <a:t>Follows Triune order when mentioning Trinity.</a:t>
            </a:r>
          </a:p>
          <a:p>
            <a:pPr marL="457200" indent="-457200">
              <a:buFont typeface="Arial" panose="020B0604020202020204" pitchFamily="34" charset="0"/>
              <a:buChar char="•"/>
            </a:pPr>
            <a:r>
              <a:rPr lang="en-US" dirty="0"/>
              <a:t>‘in the Name of the Father, Son and Holy Spirit’</a:t>
            </a:r>
          </a:p>
          <a:p>
            <a:pPr marL="457200" indent="-457200">
              <a:buFont typeface="Arial" panose="020B0604020202020204" pitchFamily="34" charset="0"/>
              <a:buChar char="•"/>
            </a:pPr>
            <a:endParaRPr lang="en-US" dirty="0"/>
          </a:p>
          <a:p>
            <a:r>
              <a:rPr lang="en-US" dirty="0">
                <a:solidFill>
                  <a:schemeClr val="accent2">
                    <a:lumMod val="60000"/>
                    <a:lumOff val="40000"/>
                  </a:schemeClr>
                </a:solidFill>
              </a:rPr>
              <a:t>Doctrine of Trinity is central article of Faith.</a:t>
            </a:r>
          </a:p>
          <a:p>
            <a:endParaRPr lang="en-US" dirty="0"/>
          </a:p>
        </p:txBody>
      </p:sp>
      <p:sp>
        <p:nvSpPr>
          <p:cNvPr id="4" name="Slide Number Placeholder 3">
            <a:extLst>
              <a:ext uri="{FF2B5EF4-FFF2-40B4-BE49-F238E27FC236}">
                <a16:creationId xmlns:a16="http://schemas.microsoft.com/office/drawing/2014/main" id="{AC047A7C-0E54-C9A2-B4D3-1F2D208D6E4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19</a:t>
            </a:fld>
            <a:endParaRPr lang="en-US"/>
          </a:p>
        </p:txBody>
      </p:sp>
      <p:pic>
        <p:nvPicPr>
          <p:cNvPr id="6" name="Picture 6" descr="Trinity (Andrei Rublev) - Wikipedia">
            <a:extLst>
              <a:ext uri="{FF2B5EF4-FFF2-40B4-BE49-F238E27FC236}">
                <a16:creationId xmlns:a16="http://schemas.microsoft.com/office/drawing/2014/main" id="{23ACDA5D-42B4-6B84-5116-C1040DD03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296" y="769703"/>
            <a:ext cx="2043054" cy="255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35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D5D2-563E-79C7-2AE5-53A289752366}"/>
              </a:ext>
            </a:extLst>
          </p:cNvPr>
          <p:cNvSpPr>
            <a:spLocks noGrp="1"/>
          </p:cNvSpPr>
          <p:nvPr>
            <p:ph type="title"/>
          </p:nvPr>
        </p:nvSpPr>
        <p:spPr/>
        <p:txBody>
          <a:bodyPr/>
          <a:lstStyle/>
          <a:p>
            <a:r>
              <a:rPr lang="en-US" dirty="0"/>
              <a:t>Do you agree?</a:t>
            </a:r>
          </a:p>
        </p:txBody>
      </p:sp>
      <p:sp>
        <p:nvSpPr>
          <p:cNvPr id="3" name="Content Placeholder 2">
            <a:extLst>
              <a:ext uri="{FF2B5EF4-FFF2-40B4-BE49-F238E27FC236}">
                <a16:creationId xmlns:a16="http://schemas.microsoft.com/office/drawing/2014/main" id="{B6DF6EF5-ABBD-0C15-80B2-1F3346A4FFC3}"/>
              </a:ext>
            </a:extLst>
          </p:cNvPr>
          <p:cNvSpPr>
            <a:spLocks noGrp="1"/>
          </p:cNvSpPr>
          <p:nvPr>
            <p:ph idx="1"/>
          </p:nvPr>
        </p:nvSpPr>
        <p:spPr/>
        <p:txBody>
          <a:bodyPr/>
          <a:lstStyle/>
          <a:p>
            <a:endParaRPr lang="en-US" dirty="0"/>
          </a:p>
          <a:p>
            <a:r>
              <a:rPr lang="en-US" dirty="0"/>
              <a:t>1. ‘</a:t>
            </a:r>
            <a:r>
              <a:rPr lang="en-US" dirty="0">
                <a:solidFill>
                  <a:schemeClr val="accent2">
                    <a:lumMod val="60000"/>
                    <a:lumOff val="40000"/>
                  </a:schemeClr>
                </a:solidFill>
              </a:rPr>
              <a:t>What matters is that we know God, not know about God.</a:t>
            </a:r>
            <a:r>
              <a:rPr lang="en-US" dirty="0"/>
              <a:t>’</a:t>
            </a:r>
          </a:p>
          <a:p>
            <a:endParaRPr lang="en-US" dirty="0"/>
          </a:p>
          <a:p>
            <a:endParaRPr lang="en-US" dirty="0"/>
          </a:p>
          <a:p>
            <a:r>
              <a:rPr lang="en-US" dirty="0"/>
              <a:t>2. ‘</a:t>
            </a:r>
            <a:r>
              <a:rPr lang="en-US" dirty="0">
                <a:solidFill>
                  <a:schemeClr val="accent2">
                    <a:lumMod val="60000"/>
                    <a:lumOff val="40000"/>
                  </a:schemeClr>
                </a:solidFill>
              </a:rPr>
              <a:t>Why do we need the Creed when we have the Bible?</a:t>
            </a:r>
            <a:r>
              <a:rPr lang="en-US" dirty="0"/>
              <a:t>’</a:t>
            </a:r>
          </a:p>
          <a:p>
            <a:endParaRPr lang="en-US" dirty="0"/>
          </a:p>
        </p:txBody>
      </p:sp>
      <p:sp>
        <p:nvSpPr>
          <p:cNvPr id="4" name="Slide Number Placeholder 3">
            <a:extLst>
              <a:ext uri="{FF2B5EF4-FFF2-40B4-BE49-F238E27FC236}">
                <a16:creationId xmlns:a16="http://schemas.microsoft.com/office/drawing/2014/main" id="{3E491302-8897-95FA-514C-9FEA09B4C3EE}"/>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a:t>
            </a:fld>
            <a:endParaRPr lang="en-US"/>
          </a:p>
        </p:txBody>
      </p:sp>
    </p:spTree>
    <p:extLst>
      <p:ext uri="{BB962C8B-B14F-4D97-AF65-F5344CB8AC3E}">
        <p14:creationId xmlns:p14="http://schemas.microsoft.com/office/powerpoint/2010/main" val="668701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C. </a:t>
            </a:r>
            <a:r>
              <a:rPr lang="en-US" dirty="0">
                <a:solidFill>
                  <a:schemeClr val="accent2">
                    <a:lumMod val="60000"/>
                    <a:lumOff val="40000"/>
                  </a:schemeClr>
                </a:solidFill>
              </a:rPr>
              <a:t>Why</a:t>
            </a:r>
            <a:r>
              <a:rPr lang="en-US" dirty="0"/>
              <a:t> this structure?</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p:txBody>
          <a:bodyPr/>
          <a:lstStyle/>
          <a:p>
            <a:r>
              <a:rPr lang="en-US" u="sng" dirty="0"/>
              <a:t>2. Order of Salvation</a:t>
            </a:r>
          </a:p>
          <a:p>
            <a:endParaRPr lang="en-US" dirty="0"/>
          </a:p>
          <a:p>
            <a:endParaRPr lang="en-US" dirty="0"/>
          </a:p>
          <a:p>
            <a:endParaRPr lang="en-US" dirty="0"/>
          </a:p>
          <a:p>
            <a:r>
              <a:rPr lang="en-US" i="1" dirty="0"/>
              <a:t>….Father… Maker of heaven and Earth</a:t>
            </a:r>
          </a:p>
          <a:p>
            <a:endParaRPr lang="en-US" i="1" dirty="0"/>
          </a:p>
          <a:p>
            <a:r>
              <a:rPr lang="en-US" i="1" dirty="0"/>
              <a:t>…Jesus Christ…born…died…rose again…</a:t>
            </a:r>
          </a:p>
          <a:p>
            <a:endParaRPr lang="en-US" i="1" dirty="0"/>
          </a:p>
          <a:p>
            <a:r>
              <a:rPr lang="en-US" i="1" dirty="0"/>
              <a:t>…Holy Spirit…Church…life everlasting…</a:t>
            </a:r>
          </a:p>
        </p:txBody>
      </p:sp>
      <p:sp>
        <p:nvSpPr>
          <p:cNvPr id="4" name="Slide Number Placeholder 3">
            <a:extLst>
              <a:ext uri="{FF2B5EF4-FFF2-40B4-BE49-F238E27FC236}">
                <a16:creationId xmlns:a16="http://schemas.microsoft.com/office/drawing/2014/main" id="{AFBF3DB4-4F68-3F6D-5E10-6A8B710C2E4A}"/>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20</a:t>
            </a:fld>
            <a:endParaRPr lang="en-US"/>
          </a:p>
        </p:txBody>
      </p:sp>
      <p:pic>
        <p:nvPicPr>
          <p:cNvPr id="5" name="Picture 2" descr="The coherent creation worldview">
            <a:extLst>
              <a:ext uri="{FF2B5EF4-FFF2-40B4-BE49-F238E27FC236}">
                <a16:creationId xmlns:a16="http://schemas.microsoft.com/office/drawing/2014/main" id="{FE393BB1-AF65-E4F9-4E19-B06A42561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671" y="1259921"/>
            <a:ext cx="3247982" cy="186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707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C. </a:t>
            </a:r>
            <a:r>
              <a:rPr lang="en-US" dirty="0">
                <a:solidFill>
                  <a:schemeClr val="accent2">
                    <a:lumMod val="60000"/>
                    <a:lumOff val="40000"/>
                  </a:schemeClr>
                </a:solidFill>
              </a:rPr>
              <a:t>Why</a:t>
            </a:r>
            <a:r>
              <a:rPr lang="en-US" dirty="0"/>
              <a:t> this structure?</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p:txBody>
          <a:bodyPr/>
          <a:lstStyle/>
          <a:p>
            <a:r>
              <a:rPr lang="en-US" u="sng" dirty="0"/>
              <a:t>2. Order of Salvation</a:t>
            </a:r>
          </a:p>
          <a:p>
            <a:endParaRPr lang="en-US" dirty="0"/>
          </a:p>
          <a:p>
            <a:endParaRPr lang="en-US" dirty="0"/>
          </a:p>
          <a:p>
            <a:endParaRPr lang="en-US" dirty="0"/>
          </a:p>
          <a:p>
            <a:r>
              <a:rPr lang="en-US" i="1" dirty="0"/>
              <a:t>….Father… Maker of heaven and Earth</a:t>
            </a:r>
          </a:p>
          <a:p>
            <a:r>
              <a:rPr lang="en-US" dirty="0">
                <a:solidFill>
                  <a:schemeClr val="accent2">
                    <a:lumMod val="60000"/>
                    <a:lumOff val="40000"/>
                  </a:schemeClr>
                </a:solidFill>
              </a:rPr>
              <a:t>Creation</a:t>
            </a:r>
          </a:p>
          <a:p>
            <a:r>
              <a:rPr lang="en-US" i="1" dirty="0"/>
              <a:t>…Jesus Christ…born…died…rose again…</a:t>
            </a:r>
          </a:p>
          <a:p>
            <a:r>
              <a:rPr lang="en-US" dirty="0">
                <a:solidFill>
                  <a:schemeClr val="accent2">
                    <a:lumMod val="60000"/>
                    <a:lumOff val="40000"/>
                  </a:schemeClr>
                </a:solidFill>
              </a:rPr>
              <a:t>Redemption</a:t>
            </a:r>
            <a:endParaRPr lang="en-US" dirty="0"/>
          </a:p>
          <a:p>
            <a:r>
              <a:rPr lang="en-US" i="1" dirty="0"/>
              <a:t>…Holy Spirit…Church…life everlasting…</a:t>
            </a:r>
          </a:p>
          <a:p>
            <a:r>
              <a:rPr lang="en-US" dirty="0">
                <a:solidFill>
                  <a:schemeClr val="accent2">
                    <a:lumMod val="60000"/>
                    <a:lumOff val="40000"/>
                  </a:schemeClr>
                </a:solidFill>
              </a:rPr>
              <a:t>Consummation</a:t>
            </a:r>
            <a:endParaRPr lang="en-US" dirty="0"/>
          </a:p>
        </p:txBody>
      </p:sp>
      <p:sp>
        <p:nvSpPr>
          <p:cNvPr id="4" name="Slide Number Placeholder 3">
            <a:extLst>
              <a:ext uri="{FF2B5EF4-FFF2-40B4-BE49-F238E27FC236}">
                <a16:creationId xmlns:a16="http://schemas.microsoft.com/office/drawing/2014/main" id="{59350513-BFD9-35D9-69E2-A00ADE74004F}"/>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21</a:t>
            </a:fld>
            <a:endParaRPr lang="en-US"/>
          </a:p>
        </p:txBody>
      </p:sp>
      <p:pic>
        <p:nvPicPr>
          <p:cNvPr id="18434" name="Picture 2" descr="The coherent creation worldview">
            <a:extLst>
              <a:ext uri="{FF2B5EF4-FFF2-40B4-BE49-F238E27FC236}">
                <a16:creationId xmlns:a16="http://schemas.microsoft.com/office/drawing/2014/main" id="{F2762F58-848D-DF26-2095-FA660AEE1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671" y="1259921"/>
            <a:ext cx="3247982" cy="186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25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C. </a:t>
            </a:r>
            <a:r>
              <a:rPr lang="en-US" dirty="0">
                <a:solidFill>
                  <a:schemeClr val="accent2">
                    <a:lumMod val="60000"/>
                    <a:lumOff val="40000"/>
                  </a:schemeClr>
                </a:solidFill>
              </a:rPr>
              <a:t>Why</a:t>
            </a:r>
            <a:r>
              <a:rPr lang="en-US" dirty="0"/>
              <a:t> this structure?</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p:txBody>
          <a:bodyPr/>
          <a:lstStyle/>
          <a:p>
            <a:r>
              <a:rPr lang="en-US" u="sng" dirty="0"/>
              <a:t>2. Order of Salvation</a:t>
            </a:r>
          </a:p>
          <a:p>
            <a:endParaRPr lang="en-US" dirty="0"/>
          </a:p>
          <a:p>
            <a:r>
              <a:rPr lang="en-US" dirty="0"/>
              <a:t>Why?</a:t>
            </a:r>
          </a:p>
          <a:p>
            <a:endParaRPr lang="en-US" dirty="0"/>
          </a:p>
          <a:p>
            <a:r>
              <a:rPr lang="en-US" dirty="0">
                <a:solidFill>
                  <a:schemeClr val="accent2">
                    <a:lumMod val="60000"/>
                    <a:lumOff val="40000"/>
                  </a:schemeClr>
                </a:solidFill>
              </a:rPr>
              <a:t>Not division of </a:t>
            </a:r>
            <a:r>
              <a:rPr lang="en-US" dirty="0" err="1">
                <a:solidFill>
                  <a:schemeClr val="accent2">
                    <a:lumMod val="60000"/>
                    <a:lumOff val="40000"/>
                  </a:schemeClr>
                </a:solidFill>
              </a:rPr>
              <a:t>labour</a:t>
            </a:r>
            <a:r>
              <a:rPr lang="en-US" dirty="0">
                <a:solidFill>
                  <a:schemeClr val="accent2">
                    <a:lumMod val="60000"/>
                    <a:lumOff val="40000"/>
                  </a:schemeClr>
                </a:solidFill>
              </a:rPr>
              <a:t>.</a:t>
            </a:r>
          </a:p>
          <a:p>
            <a:pPr marL="457200" indent="-457200">
              <a:buFont typeface="Arial" panose="020B0604020202020204" pitchFamily="34" charset="0"/>
              <a:buChar char="•"/>
            </a:pPr>
            <a:r>
              <a:rPr lang="en-SG" dirty="0"/>
              <a:t>The works of the Trinity are indivisible, but are appropriated to each Person.</a:t>
            </a:r>
            <a:endParaRPr lang="en-US" dirty="0"/>
          </a:p>
          <a:p>
            <a:pPr marL="457200" indent="-457200">
              <a:buFont typeface="Arial" panose="020B0604020202020204" pitchFamily="34" charset="0"/>
              <a:buChar char="•"/>
            </a:pPr>
            <a:r>
              <a:rPr lang="en-SG" dirty="0"/>
              <a:t>The Father plans, the Son accomplishes, the Spirit applies.</a:t>
            </a:r>
            <a:endParaRPr lang="en-US" dirty="0"/>
          </a:p>
          <a:p>
            <a:pPr marL="457200" indent="-457200">
              <a:buFont typeface="Arial" panose="020B0604020202020204" pitchFamily="34" charset="0"/>
              <a:buChar char="•"/>
            </a:pPr>
            <a:r>
              <a:rPr lang="en-US" dirty="0"/>
              <a:t>Salvation is from the Father, through the Son, by the Holy Spirit.</a:t>
            </a:r>
          </a:p>
        </p:txBody>
      </p:sp>
      <p:sp>
        <p:nvSpPr>
          <p:cNvPr id="4" name="Slide Number Placeholder 3">
            <a:extLst>
              <a:ext uri="{FF2B5EF4-FFF2-40B4-BE49-F238E27FC236}">
                <a16:creationId xmlns:a16="http://schemas.microsoft.com/office/drawing/2014/main" id="{89FA5EEE-5C9C-973F-0493-A55FBDFE3438}"/>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22</a:t>
            </a:fld>
            <a:endParaRPr lang="en-US"/>
          </a:p>
        </p:txBody>
      </p:sp>
      <p:pic>
        <p:nvPicPr>
          <p:cNvPr id="5" name="Picture 2" descr="The coherent creation worldview">
            <a:extLst>
              <a:ext uri="{FF2B5EF4-FFF2-40B4-BE49-F238E27FC236}">
                <a16:creationId xmlns:a16="http://schemas.microsoft.com/office/drawing/2014/main" id="{4CEE95E3-2002-3109-0E74-E3DC203D6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671" y="1259921"/>
            <a:ext cx="3247982" cy="186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443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C. </a:t>
            </a:r>
            <a:r>
              <a:rPr lang="en-US" dirty="0">
                <a:solidFill>
                  <a:schemeClr val="accent2">
                    <a:lumMod val="60000"/>
                    <a:lumOff val="40000"/>
                  </a:schemeClr>
                </a:solidFill>
              </a:rPr>
              <a:t>Why</a:t>
            </a:r>
            <a:r>
              <a:rPr lang="en-US" dirty="0"/>
              <a:t> this structure?</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p:txBody>
          <a:bodyPr>
            <a:normAutofit/>
          </a:bodyPr>
          <a:lstStyle/>
          <a:p>
            <a:r>
              <a:rPr lang="en-US" u="sng" dirty="0"/>
              <a:t>2. Order of Salvation</a:t>
            </a:r>
          </a:p>
          <a:p>
            <a:endParaRPr lang="en-US" dirty="0"/>
          </a:p>
          <a:p>
            <a:r>
              <a:rPr lang="en-US" dirty="0"/>
              <a:t>Why?</a:t>
            </a:r>
          </a:p>
          <a:p>
            <a:endParaRPr lang="en-US" dirty="0"/>
          </a:p>
          <a:p>
            <a:r>
              <a:rPr lang="en-US" dirty="0">
                <a:solidFill>
                  <a:schemeClr val="accent2">
                    <a:lumMod val="60000"/>
                    <a:lumOff val="40000"/>
                  </a:schemeClr>
                </a:solidFill>
              </a:rPr>
              <a:t>Not division of </a:t>
            </a:r>
            <a:r>
              <a:rPr lang="en-US" dirty="0" err="1">
                <a:solidFill>
                  <a:schemeClr val="accent2">
                    <a:lumMod val="60000"/>
                    <a:lumOff val="40000"/>
                  </a:schemeClr>
                </a:solidFill>
              </a:rPr>
              <a:t>labour</a:t>
            </a:r>
            <a:r>
              <a:rPr lang="en-US" dirty="0">
                <a:solidFill>
                  <a:schemeClr val="accent2">
                    <a:lumMod val="60000"/>
                    <a:lumOff val="40000"/>
                  </a:schemeClr>
                </a:solidFill>
              </a:rPr>
              <a:t>.</a:t>
            </a:r>
          </a:p>
          <a:p>
            <a:pPr marL="457200" indent="-457200">
              <a:buFont typeface="Arial" panose="020B0604020202020204" pitchFamily="34" charset="0"/>
              <a:buChar char="•"/>
            </a:pPr>
            <a:r>
              <a:rPr lang="en-GB" dirty="0"/>
              <a:t>E.g. Father, Son and Spirit all involved in Creation</a:t>
            </a:r>
          </a:p>
          <a:p>
            <a:pPr marL="457200" indent="-457200">
              <a:buFont typeface="Arial" panose="020B0604020202020204" pitchFamily="34" charset="0"/>
              <a:buChar char="•"/>
            </a:pPr>
            <a:r>
              <a:rPr lang="en-US" dirty="0"/>
              <a:t>Son - Col 1:16 For by him all things were created, in heaven and on earth…</a:t>
            </a:r>
          </a:p>
          <a:p>
            <a:pPr marL="457200" indent="-457200">
              <a:buFont typeface="Arial" panose="020B0604020202020204" pitchFamily="34" charset="0"/>
              <a:buChar char="•"/>
            </a:pPr>
            <a:r>
              <a:rPr lang="en-US" dirty="0"/>
              <a:t>Spirit - Gen 1:2 And the Spirit of God was hovering over the face of the waters.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9FA5EEE-5C9C-973F-0493-A55FBDFE3438}"/>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23</a:t>
            </a:fld>
            <a:endParaRPr lang="en-US"/>
          </a:p>
        </p:txBody>
      </p:sp>
      <p:pic>
        <p:nvPicPr>
          <p:cNvPr id="5" name="Picture 2" descr="The coherent creation worldview">
            <a:extLst>
              <a:ext uri="{FF2B5EF4-FFF2-40B4-BE49-F238E27FC236}">
                <a16:creationId xmlns:a16="http://schemas.microsoft.com/office/drawing/2014/main" id="{F5D2CC07-A879-A1B8-F0B6-686BD0A06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671" y="1259921"/>
            <a:ext cx="3247982" cy="186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20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C. </a:t>
            </a:r>
            <a:r>
              <a:rPr lang="en-US" dirty="0">
                <a:solidFill>
                  <a:schemeClr val="accent2">
                    <a:lumMod val="60000"/>
                    <a:lumOff val="40000"/>
                  </a:schemeClr>
                </a:solidFill>
              </a:rPr>
              <a:t>Why</a:t>
            </a:r>
            <a:r>
              <a:rPr lang="en-US" dirty="0"/>
              <a:t> this structure?</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p:txBody>
          <a:bodyPr>
            <a:normAutofit lnSpcReduction="10000"/>
          </a:bodyPr>
          <a:lstStyle/>
          <a:p>
            <a:r>
              <a:rPr lang="en-US" u="sng" dirty="0"/>
              <a:t>3. Christological Emphasis</a:t>
            </a:r>
          </a:p>
          <a:p>
            <a:endParaRPr lang="en-US" u="sng" dirty="0"/>
          </a:p>
          <a:p>
            <a:r>
              <a:rPr lang="en-SG" sz="2800" i="1" dirty="0">
                <a:effectLst/>
                <a:ea typeface="Times New Roman" panose="02020603050405020304" pitchFamily="18" charset="0"/>
                <a:cs typeface="Times New Roman" panose="02020603050405020304" pitchFamily="18" charset="0"/>
              </a:rPr>
              <a:t>And in Jesus Christ, His only Son, our Lord, who was conceived by the Holy Spirit, born of the Virgin Mary,</a:t>
            </a:r>
            <a:r>
              <a:rPr lang="en-SG" i="1" dirty="0">
                <a:effectLst/>
              </a:rPr>
              <a:t> </a:t>
            </a:r>
          </a:p>
          <a:p>
            <a:r>
              <a:rPr lang="en-SG" sz="2800" i="1" dirty="0">
                <a:effectLst/>
                <a:ea typeface="Times New Roman" panose="02020603050405020304" pitchFamily="18" charset="0"/>
                <a:cs typeface="Times New Roman" panose="02020603050405020304" pitchFamily="18" charset="0"/>
              </a:rPr>
              <a:t>suffered under Pontius Pilate, was crucified, died, and was buried.</a:t>
            </a:r>
            <a:r>
              <a:rPr lang="en-SG" i="1" dirty="0">
                <a:effectLst/>
              </a:rPr>
              <a:t> </a:t>
            </a:r>
          </a:p>
          <a:p>
            <a:r>
              <a:rPr lang="en-SG" sz="2800" i="1" dirty="0">
                <a:effectLst/>
                <a:ea typeface="Times New Roman" panose="02020603050405020304" pitchFamily="18" charset="0"/>
                <a:cs typeface="Times New Roman" panose="02020603050405020304" pitchFamily="18" charset="0"/>
              </a:rPr>
              <a:t>On the third day, He rose again from the dead. </a:t>
            </a:r>
          </a:p>
          <a:p>
            <a:r>
              <a:rPr lang="en-SG" sz="2800" i="1" dirty="0">
                <a:effectLst/>
                <a:ea typeface="Times New Roman" panose="02020603050405020304" pitchFamily="18" charset="0"/>
                <a:cs typeface="Times New Roman" panose="02020603050405020304" pitchFamily="18" charset="0"/>
              </a:rPr>
              <a:t>He ascended into heaven and is seated at the right hand of God, the Father Almighty. </a:t>
            </a:r>
          </a:p>
          <a:p>
            <a:r>
              <a:rPr lang="en-SG" sz="2800" i="1" dirty="0">
                <a:effectLst/>
                <a:ea typeface="Times New Roman" panose="02020603050405020304" pitchFamily="18" charset="0"/>
                <a:cs typeface="Times New Roman" panose="02020603050405020304" pitchFamily="18" charset="0"/>
              </a:rPr>
              <a:t>From there, He will come to judge the living and the dead</a:t>
            </a:r>
            <a:r>
              <a:rPr lang="en-SG" sz="2800" i="1" dirty="0">
                <a:effectLst/>
                <a:latin typeface="Adobe Caslon Pro" panose="0205050205050A020403" pitchFamily="18" charset="77"/>
                <a:ea typeface="Times New Roman" panose="02020603050405020304" pitchFamily="18" charset="0"/>
                <a:cs typeface="Times New Roman" panose="02020603050405020304" pitchFamily="18" charset="0"/>
              </a:rPr>
              <a:t>.</a:t>
            </a:r>
            <a:r>
              <a:rPr lang="en-SG" i="1" dirty="0">
                <a:effectLst/>
              </a:rPr>
              <a:t> </a:t>
            </a:r>
            <a:endParaRPr lang="en-US" i="1" dirty="0"/>
          </a:p>
          <a:p>
            <a:endParaRPr lang="en-US" u="sng" dirty="0"/>
          </a:p>
          <a:p>
            <a:endParaRPr lang="en-US" dirty="0"/>
          </a:p>
        </p:txBody>
      </p:sp>
      <p:sp>
        <p:nvSpPr>
          <p:cNvPr id="4" name="Slide Number Placeholder 3">
            <a:extLst>
              <a:ext uri="{FF2B5EF4-FFF2-40B4-BE49-F238E27FC236}">
                <a16:creationId xmlns:a16="http://schemas.microsoft.com/office/drawing/2014/main" id="{A3F3A7BF-46DC-8075-13BA-48DE247D236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24</a:t>
            </a:fld>
            <a:endParaRPr lang="en-US"/>
          </a:p>
        </p:txBody>
      </p:sp>
      <p:pic>
        <p:nvPicPr>
          <p:cNvPr id="22532" name="Picture 4" descr="Between Jesus Christ and Christ Jesus ...">
            <a:extLst>
              <a:ext uri="{FF2B5EF4-FFF2-40B4-BE49-F238E27FC236}">
                <a16:creationId xmlns:a16="http://schemas.microsoft.com/office/drawing/2014/main" id="{9D6A140E-2160-5402-17B0-7CBC3B3FD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387" y="548614"/>
            <a:ext cx="2545963" cy="132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68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C. </a:t>
            </a:r>
            <a:r>
              <a:rPr lang="en-US" dirty="0">
                <a:solidFill>
                  <a:schemeClr val="accent2">
                    <a:lumMod val="60000"/>
                    <a:lumOff val="40000"/>
                  </a:schemeClr>
                </a:solidFill>
              </a:rPr>
              <a:t>Why</a:t>
            </a:r>
            <a:r>
              <a:rPr lang="en-US" dirty="0"/>
              <a:t> this structure?</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p:txBody>
          <a:bodyPr>
            <a:normAutofit/>
          </a:bodyPr>
          <a:lstStyle/>
          <a:p>
            <a:r>
              <a:rPr lang="en-US" u="sng" dirty="0"/>
              <a:t>3. Christological Emphasis</a:t>
            </a:r>
          </a:p>
          <a:p>
            <a:endParaRPr lang="en-US" u="sng" dirty="0"/>
          </a:p>
          <a:p>
            <a:r>
              <a:rPr lang="en-GB" sz="2800" dirty="0">
                <a:effectLst/>
                <a:ea typeface="Times New Roman" panose="02020603050405020304" pitchFamily="18" charset="0"/>
                <a:cs typeface="Times New Roman" panose="02020603050405020304" pitchFamily="18" charset="0"/>
              </a:rPr>
              <a:t>Why?</a:t>
            </a:r>
          </a:p>
          <a:p>
            <a:endParaRPr lang="en-GB" dirty="0">
              <a:cs typeface="Times New Roman" panose="02020603050405020304" pitchFamily="18" charset="0"/>
            </a:endParaRPr>
          </a:p>
          <a:p>
            <a:r>
              <a:rPr lang="en-US" dirty="0">
                <a:solidFill>
                  <a:schemeClr val="accent2">
                    <a:lumMod val="60000"/>
                    <a:lumOff val="40000"/>
                  </a:schemeClr>
                </a:solidFill>
              </a:rPr>
              <a:t>Deals with gnostic heresies.</a:t>
            </a:r>
          </a:p>
          <a:p>
            <a:pPr marL="457200" indent="-457200">
              <a:buFont typeface="Arial" panose="020B0604020202020204" pitchFamily="34" charset="0"/>
              <a:buChar char="•"/>
            </a:pPr>
            <a:r>
              <a:rPr lang="en-US" dirty="0"/>
              <a:t>against denial of his humanity</a:t>
            </a:r>
          </a:p>
          <a:p>
            <a:endParaRPr lang="en-US" u="sng" dirty="0"/>
          </a:p>
          <a:p>
            <a:r>
              <a:rPr lang="en-US" dirty="0">
                <a:solidFill>
                  <a:schemeClr val="accent2">
                    <a:lumMod val="60000"/>
                    <a:lumOff val="40000"/>
                  </a:schemeClr>
                </a:solidFill>
              </a:rPr>
              <a:t>Reflects Jesus Christ as Word of God.</a:t>
            </a:r>
          </a:p>
          <a:p>
            <a:pPr marL="457200" indent="-457200">
              <a:buFont typeface="Arial" panose="020B0604020202020204" pitchFamily="34" charset="0"/>
              <a:buChar char="•"/>
            </a:pPr>
            <a:r>
              <a:rPr lang="en-US" dirty="0"/>
              <a:t>c.f. article on Holy Spirit</a:t>
            </a:r>
          </a:p>
          <a:p>
            <a:endParaRPr lang="en-US" dirty="0"/>
          </a:p>
        </p:txBody>
      </p:sp>
      <p:sp>
        <p:nvSpPr>
          <p:cNvPr id="4" name="Slide Number Placeholder 3">
            <a:extLst>
              <a:ext uri="{FF2B5EF4-FFF2-40B4-BE49-F238E27FC236}">
                <a16:creationId xmlns:a16="http://schemas.microsoft.com/office/drawing/2014/main" id="{57A6A29B-DFB1-0549-AD16-0B6A5634F84A}"/>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25</a:t>
            </a:fld>
            <a:endParaRPr lang="en-US"/>
          </a:p>
        </p:txBody>
      </p:sp>
      <p:pic>
        <p:nvPicPr>
          <p:cNvPr id="5" name="Picture 4" descr="Between Jesus Christ and Christ Jesus ...">
            <a:extLst>
              <a:ext uri="{FF2B5EF4-FFF2-40B4-BE49-F238E27FC236}">
                <a16:creationId xmlns:a16="http://schemas.microsoft.com/office/drawing/2014/main" id="{3BB3B213-11EB-7316-2DCA-B660384E2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387" y="548614"/>
            <a:ext cx="2545963" cy="132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42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B486-3ACC-077D-D648-D2D73BD8D6E5}"/>
              </a:ext>
            </a:extLst>
          </p:cNvPr>
          <p:cNvSpPr>
            <a:spLocks noGrp="1"/>
          </p:cNvSpPr>
          <p:nvPr>
            <p:ph type="ctrTitle"/>
          </p:nvPr>
        </p:nvSpPr>
        <p:spPr/>
        <p:txBody>
          <a:bodyPr/>
          <a:lstStyle/>
          <a:p>
            <a:r>
              <a:rPr lang="en-US" dirty="0"/>
              <a:t>Pause.</a:t>
            </a:r>
          </a:p>
        </p:txBody>
      </p:sp>
    </p:spTree>
    <p:extLst>
      <p:ext uri="{BB962C8B-B14F-4D97-AF65-F5344CB8AC3E}">
        <p14:creationId xmlns:p14="http://schemas.microsoft.com/office/powerpoint/2010/main" val="1987597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B486-3ACC-077D-D648-D2D73BD8D6E5}"/>
              </a:ext>
            </a:extLst>
          </p:cNvPr>
          <p:cNvSpPr>
            <a:spLocks noGrp="1"/>
          </p:cNvSpPr>
          <p:nvPr>
            <p:ph type="ctrTitle"/>
          </p:nvPr>
        </p:nvSpPr>
        <p:spPr/>
        <p:txBody>
          <a:bodyPr/>
          <a:lstStyle/>
          <a:p>
            <a:r>
              <a:rPr lang="en-US" dirty="0"/>
              <a:t>‘I believe in God, the Father Almighty, Creator of heaven and earth.’</a:t>
            </a:r>
          </a:p>
        </p:txBody>
      </p:sp>
      <p:sp>
        <p:nvSpPr>
          <p:cNvPr id="3" name="Content Placeholder 2">
            <a:extLst>
              <a:ext uri="{FF2B5EF4-FFF2-40B4-BE49-F238E27FC236}">
                <a16:creationId xmlns:a16="http://schemas.microsoft.com/office/drawing/2014/main" id="{FD7FB94C-A775-172D-BD75-1B24C1A64BBC}"/>
              </a:ext>
            </a:extLst>
          </p:cNvPr>
          <p:cNvSpPr txBox="1">
            <a:spLocks/>
          </p:cNvSpPr>
          <p:nvPr/>
        </p:nvSpPr>
        <p:spPr>
          <a:xfrm>
            <a:off x="628650" y="428626"/>
            <a:ext cx="7886700" cy="27516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chemeClr val="tx1"/>
                </a:solidFill>
                <a:latin typeface="RocaOne-Lt"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3200" b="0" kern="1200">
                <a:solidFill>
                  <a:schemeClr val="tx1"/>
                </a:solidFill>
                <a:latin typeface="RocaOne-L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0" kern="1200">
                <a:solidFill>
                  <a:schemeClr val="tx1"/>
                </a:solidFill>
                <a:latin typeface="RocaOne-L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0" kern="1200">
                <a:solidFill>
                  <a:schemeClr val="tx1"/>
                </a:solidFill>
                <a:latin typeface="RocaOne-L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0" kern="1200">
                <a:solidFill>
                  <a:schemeClr val="tx1"/>
                </a:solidFill>
                <a:latin typeface="RocaOne-L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2">
                  <a:lumMod val="60000"/>
                  <a:lumOff val="40000"/>
                </a:schemeClr>
              </a:solidFill>
            </a:endParaRPr>
          </a:p>
          <a:p>
            <a:r>
              <a:rPr lang="en-US" dirty="0"/>
              <a:t>D. </a:t>
            </a:r>
            <a:r>
              <a:rPr lang="en-US" dirty="0">
                <a:solidFill>
                  <a:schemeClr val="accent2">
                    <a:lumMod val="60000"/>
                    <a:lumOff val="40000"/>
                  </a:schemeClr>
                </a:solidFill>
              </a:rPr>
              <a:t>What</a:t>
            </a:r>
            <a:r>
              <a:rPr lang="en-US" dirty="0"/>
              <a:t> is Faith?</a:t>
            </a:r>
          </a:p>
          <a:p>
            <a:endParaRPr lang="en-US" i="1" dirty="0"/>
          </a:p>
          <a:p>
            <a:r>
              <a:rPr lang="en-US" dirty="0"/>
              <a:t>E. </a:t>
            </a:r>
            <a:r>
              <a:rPr lang="en-US" dirty="0">
                <a:solidFill>
                  <a:schemeClr val="accent2">
                    <a:lumMod val="60000"/>
                    <a:lumOff val="40000"/>
                  </a:schemeClr>
                </a:solidFill>
              </a:rPr>
              <a:t>Who</a:t>
            </a:r>
            <a:r>
              <a:rPr lang="en-US" dirty="0"/>
              <a:t> is Father Almighty?</a:t>
            </a:r>
          </a:p>
        </p:txBody>
      </p:sp>
    </p:spTree>
    <p:extLst>
      <p:ext uri="{BB962C8B-B14F-4D97-AF65-F5344CB8AC3E}">
        <p14:creationId xmlns:p14="http://schemas.microsoft.com/office/powerpoint/2010/main" val="3651488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D. </a:t>
            </a:r>
            <a:r>
              <a:rPr lang="en-US" dirty="0">
                <a:solidFill>
                  <a:schemeClr val="accent2">
                    <a:lumMod val="60000"/>
                    <a:lumOff val="40000"/>
                  </a:schemeClr>
                </a:solidFill>
              </a:rPr>
              <a:t>What</a:t>
            </a:r>
            <a:r>
              <a:rPr lang="en-US" dirty="0"/>
              <a:t> is Faith?</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p:txBody>
          <a:bodyPr>
            <a:normAutofit lnSpcReduction="10000"/>
          </a:bodyPr>
          <a:lstStyle/>
          <a:p>
            <a:r>
              <a:rPr lang="en-US" u="sng" dirty="0"/>
              <a:t>1. Faith – Secular Notions</a:t>
            </a:r>
          </a:p>
          <a:p>
            <a:r>
              <a:rPr lang="en-US" dirty="0"/>
              <a:t>If a friend said this to you in conversation and gave you a chance to respond, what will you say?</a:t>
            </a:r>
          </a:p>
          <a:p>
            <a:endParaRPr lang="en-US" dirty="0"/>
          </a:p>
          <a:p>
            <a:r>
              <a:rPr lang="en-SG" dirty="0">
                <a:solidFill>
                  <a:schemeClr val="accent2">
                    <a:lumMod val="60000"/>
                    <a:lumOff val="40000"/>
                  </a:schemeClr>
                </a:solidFill>
              </a:rPr>
              <a:t>‘Faith isn’t about truth—it’s about what works. Humans believe in shared stories, not because they’re factually true, but because they help us live, cooperate, and find meaning. Faith holds communities together, gives people hope, and inspires sacrifice. Like belief in nations or human rights, it matters less whether it’s real and more that it’s useful.’</a:t>
            </a:r>
            <a:endParaRPr lang="en-US" dirty="0">
              <a:solidFill>
                <a:schemeClr val="accent2">
                  <a:lumMod val="60000"/>
                  <a:lumOff val="40000"/>
                </a:schemeClr>
              </a:solidFill>
            </a:endParaRP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28</a:t>
            </a:fld>
            <a:endParaRPr lang="en-US"/>
          </a:p>
        </p:txBody>
      </p:sp>
    </p:spTree>
    <p:extLst>
      <p:ext uri="{BB962C8B-B14F-4D97-AF65-F5344CB8AC3E}">
        <p14:creationId xmlns:p14="http://schemas.microsoft.com/office/powerpoint/2010/main" val="1815846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D. </a:t>
            </a:r>
            <a:r>
              <a:rPr lang="en-US" dirty="0">
                <a:solidFill>
                  <a:schemeClr val="accent2">
                    <a:lumMod val="60000"/>
                    <a:lumOff val="40000"/>
                  </a:schemeClr>
                </a:solidFill>
              </a:rPr>
              <a:t>What</a:t>
            </a:r>
            <a:r>
              <a:rPr lang="en-US" dirty="0"/>
              <a:t> is Faith?</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6800851" cy="5393956"/>
          </a:xfrm>
        </p:spPr>
        <p:txBody>
          <a:bodyPr>
            <a:normAutofit/>
          </a:bodyPr>
          <a:lstStyle/>
          <a:p>
            <a:r>
              <a:rPr lang="en-US" u="sng" dirty="0"/>
              <a:t>1. Faith – Secular Notions</a:t>
            </a:r>
          </a:p>
          <a:p>
            <a:r>
              <a:rPr lang="en-GB" dirty="0"/>
              <a:t>Shift in secular notions of faith.</a:t>
            </a:r>
          </a:p>
          <a:p>
            <a:endParaRPr lang="en-GB" dirty="0">
              <a:solidFill>
                <a:schemeClr val="accent2">
                  <a:lumMod val="60000"/>
                  <a:lumOff val="40000"/>
                </a:schemeClr>
              </a:solidFill>
            </a:endParaRPr>
          </a:p>
          <a:p>
            <a:r>
              <a:rPr lang="en-GB" dirty="0">
                <a:solidFill>
                  <a:schemeClr val="accent2">
                    <a:lumMod val="60000"/>
                    <a:lumOff val="40000"/>
                  </a:schemeClr>
                </a:solidFill>
              </a:rPr>
              <a:t>From: Faith as irrational and harmful</a:t>
            </a:r>
          </a:p>
          <a:p>
            <a:pPr marL="457200" indent="-457200">
              <a:buFont typeface="Arial" panose="020B0604020202020204" pitchFamily="34" charset="0"/>
              <a:buChar char="•"/>
            </a:pPr>
            <a:r>
              <a:rPr lang="en-GB" dirty="0"/>
              <a:t>New Atheists: e.g. Dawkins, Hitchens</a:t>
            </a:r>
          </a:p>
          <a:p>
            <a:pPr marL="457200" indent="-457200">
              <a:buFont typeface="Arial" panose="020B0604020202020204" pitchFamily="34" charset="0"/>
              <a:buChar char="•"/>
            </a:pPr>
            <a:r>
              <a:rPr lang="en-GB" dirty="0"/>
              <a:t>Tone: more aggressive</a:t>
            </a:r>
          </a:p>
          <a:p>
            <a:r>
              <a:rPr lang="en-GB" dirty="0">
                <a:solidFill>
                  <a:schemeClr val="accent2">
                    <a:lumMod val="60000"/>
                    <a:lumOff val="40000"/>
                  </a:schemeClr>
                </a:solidFill>
              </a:rPr>
              <a:t>To: Faith as historically useful but false</a:t>
            </a:r>
          </a:p>
          <a:p>
            <a:pPr marL="457200" indent="-457200">
              <a:buFont typeface="Arial" panose="020B0604020202020204" pitchFamily="34" charset="0"/>
              <a:buChar char="•"/>
            </a:pPr>
            <a:r>
              <a:rPr lang="en-GB" dirty="0"/>
              <a:t>Post-Religious Humanists: e.g. Harari, </a:t>
            </a:r>
            <a:r>
              <a:rPr lang="en-GB" dirty="0" err="1"/>
              <a:t>Bellah</a:t>
            </a:r>
            <a:r>
              <a:rPr lang="en-GB" dirty="0"/>
              <a:t>, sociologists of Religion</a:t>
            </a:r>
          </a:p>
          <a:p>
            <a:pPr marL="457200" indent="-457200">
              <a:buFont typeface="Arial" panose="020B0604020202020204" pitchFamily="34" charset="0"/>
              <a:buChar char="•"/>
            </a:pPr>
            <a:r>
              <a:rPr lang="en-GB" dirty="0"/>
              <a:t>Tone: sees value in religion but denies its truth.</a:t>
            </a:r>
            <a:endParaRPr lang="en-US" dirty="0"/>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29</a:t>
            </a:fld>
            <a:endParaRPr lang="en-US"/>
          </a:p>
        </p:txBody>
      </p:sp>
      <p:pic>
        <p:nvPicPr>
          <p:cNvPr id="24578" name="Picture 2" descr="Richard Dawkins | Speaker | TED">
            <a:extLst>
              <a:ext uri="{FF2B5EF4-FFF2-40B4-BE49-F238E27FC236}">
                <a16:creationId xmlns:a16="http://schemas.microsoft.com/office/drawing/2014/main" id="{F8940D7B-34BC-5802-F0B8-5F125038E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769" y="1835382"/>
            <a:ext cx="1589222" cy="1190383"/>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Yuval Noah Harari: &quot;We had better ...">
            <a:extLst>
              <a:ext uri="{FF2B5EF4-FFF2-40B4-BE49-F238E27FC236}">
                <a16:creationId xmlns:a16="http://schemas.microsoft.com/office/drawing/2014/main" id="{1887DAF0-9AA3-9C30-7D51-95BC399C7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1769" y="3864597"/>
            <a:ext cx="1589222" cy="129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13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442127"/>
            <a:ext cx="7886700" cy="655153"/>
          </a:xfrm>
        </p:spPr>
        <p:txBody>
          <a:bodyPr>
            <a:normAutofit/>
          </a:bodyPr>
          <a:lstStyle/>
          <a:p>
            <a:r>
              <a:rPr lang="en-US" dirty="0"/>
              <a:t>Plan for today. </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628650" y="1309037"/>
            <a:ext cx="7886700" cy="5252537"/>
          </a:xfrm>
        </p:spPr>
        <p:txBody>
          <a:bodyPr/>
          <a:lstStyle/>
          <a:p>
            <a:r>
              <a:rPr lang="en-US" dirty="0"/>
              <a:t>A. </a:t>
            </a:r>
            <a:r>
              <a:rPr lang="en-US" dirty="0">
                <a:solidFill>
                  <a:schemeClr val="accent2">
                    <a:lumMod val="60000"/>
                    <a:lumOff val="40000"/>
                  </a:schemeClr>
                </a:solidFill>
              </a:rPr>
              <a:t>Why</a:t>
            </a:r>
            <a:r>
              <a:rPr lang="en-US" dirty="0"/>
              <a:t> </a:t>
            </a:r>
            <a:r>
              <a:rPr lang="en-US" dirty="0" err="1"/>
              <a:t>emphasise</a:t>
            </a:r>
            <a:r>
              <a:rPr lang="en-US" dirty="0"/>
              <a:t> Creed today?</a:t>
            </a:r>
          </a:p>
          <a:p>
            <a:pPr marL="514350" indent="-514350">
              <a:buAutoNum type="alphaUcPeriod"/>
            </a:pPr>
            <a:endParaRPr lang="en-US" i="1" dirty="0"/>
          </a:p>
          <a:p>
            <a:r>
              <a:rPr lang="en-US" dirty="0"/>
              <a:t>B. </a:t>
            </a:r>
            <a:r>
              <a:rPr lang="en-US" dirty="0">
                <a:solidFill>
                  <a:schemeClr val="accent2">
                    <a:lumMod val="60000"/>
                    <a:lumOff val="40000"/>
                  </a:schemeClr>
                </a:solidFill>
              </a:rPr>
              <a:t>How </a:t>
            </a:r>
            <a:r>
              <a:rPr lang="en-US" dirty="0"/>
              <a:t>was it used in Early Church?</a:t>
            </a:r>
          </a:p>
          <a:p>
            <a:endParaRPr lang="en-US" i="1" dirty="0"/>
          </a:p>
          <a:p>
            <a:r>
              <a:rPr lang="en-US" dirty="0"/>
              <a:t>C. </a:t>
            </a:r>
            <a:r>
              <a:rPr lang="en-US" dirty="0">
                <a:solidFill>
                  <a:schemeClr val="accent2">
                    <a:lumMod val="60000"/>
                    <a:lumOff val="40000"/>
                  </a:schemeClr>
                </a:solidFill>
              </a:rPr>
              <a:t>Why</a:t>
            </a:r>
            <a:r>
              <a:rPr lang="en-US" dirty="0"/>
              <a:t> this structure?</a:t>
            </a:r>
          </a:p>
          <a:p>
            <a:endParaRPr lang="en-US" dirty="0">
              <a:solidFill>
                <a:schemeClr val="accent2">
                  <a:lumMod val="60000"/>
                  <a:lumOff val="40000"/>
                </a:schemeClr>
              </a:solidFill>
            </a:endParaRPr>
          </a:p>
          <a:p>
            <a:r>
              <a:rPr lang="en-US" dirty="0"/>
              <a:t>D. </a:t>
            </a:r>
            <a:r>
              <a:rPr lang="en-US" dirty="0">
                <a:solidFill>
                  <a:schemeClr val="accent2">
                    <a:lumMod val="60000"/>
                    <a:lumOff val="40000"/>
                  </a:schemeClr>
                </a:solidFill>
              </a:rPr>
              <a:t>What</a:t>
            </a:r>
            <a:r>
              <a:rPr lang="en-US" dirty="0"/>
              <a:t> is Faith?</a:t>
            </a:r>
          </a:p>
          <a:p>
            <a:endParaRPr lang="en-US" i="1" dirty="0"/>
          </a:p>
          <a:p>
            <a:r>
              <a:rPr lang="en-US" dirty="0"/>
              <a:t>E. </a:t>
            </a:r>
            <a:r>
              <a:rPr lang="en-US" dirty="0">
                <a:solidFill>
                  <a:schemeClr val="accent2">
                    <a:lumMod val="60000"/>
                    <a:lumOff val="40000"/>
                  </a:schemeClr>
                </a:solidFill>
              </a:rPr>
              <a:t>Who</a:t>
            </a:r>
            <a:r>
              <a:rPr lang="en-US" dirty="0"/>
              <a:t> is Father Almighty?</a:t>
            </a:r>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a:t>
            </a:fld>
            <a:endParaRPr lang="en-US"/>
          </a:p>
        </p:txBody>
      </p:sp>
    </p:spTree>
    <p:extLst>
      <p:ext uri="{BB962C8B-B14F-4D97-AF65-F5344CB8AC3E}">
        <p14:creationId xmlns:p14="http://schemas.microsoft.com/office/powerpoint/2010/main" val="1714564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D. </a:t>
            </a:r>
            <a:r>
              <a:rPr lang="en-US" dirty="0">
                <a:solidFill>
                  <a:schemeClr val="accent2">
                    <a:lumMod val="60000"/>
                    <a:lumOff val="40000"/>
                  </a:schemeClr>
                </a:solidFill>
              </a:rPr>
              <a:t>What</a:t>
            </a:r>
            <a:r>
              <a:rPr lang="en-US" dirty="0"/>
              <a:t> is Faith?</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lnSpcReduction="10000"/>
          </a:bodyPr>
          <a:lstStyle/>
          <a:p>
            <a:r>
              <a:rPr lang="en-US" u="sng" dirty="0"/>
              <a:t>1. Faith – Secular Notions</a:t>
            </a:r>
          </a:p>
          <a:p>
            <a:r>
              <a:rPr lang="en-GB" dirty="0"/>
              <a:t>The latter sees that all human beings and all human societies </a:t>
            </a:r>
            <a:r>
              <a:rPr lang="en-GB" dirty="0">
                <a:solidFill>
                  <a:schemeClr val="accent2">
                    <a:lumMod val="60000"/>
                    <a:lumOff val="40000"/>
                  </a:schemeClr>
                </a:solidFill>
              </a:rPr>
              <a:t>need stories</a:t>
            </a:r>
            <a:r>
              <a:rPr lang="en-GB" dirty="0"/>
              <a:t>.</a:t>
            </a:r>
          </a:p>
          <a:p>
            <a:endParaRPr lang="en-GB" dirty="0"/>
          </a:p>
          <a:p>
            <a:r>
              <a:rPr lang="en-GB" dirty="0">
                <a:solidFill>
                  <a:schemeClr val="accent2">
                    <a:lumMod val="60000"/>
                    <a:lumOff val="40000"/>
                  </a:schemeClr>
                </a:solidFill>
              </a:rPr>
              <a:t>We should agree with this.</a:t>
            </a:r>
          </a:p>
          <a:p>
            <a:pPr marL="457200" indent="-457200">
              <a:buFont typeface="Arial" panose="020B0604020202020204" pitchFamily="34" charset="0"/>
              <a:buChar char="•"/>
            </a:pPr>
            <a:r>
              <a:rPr lang="en-US" dirty="0"/>
              <a:t>The God, who made us, made us story-telling communities. God’s people are never left without true stories to guide them. </a:t>
            </a:r>
          </a:p>
          <a:p>
            <a:pPr marL="457200" indent="-457200">
              <a:buFont typeface="Arial" panose="020B0604020202020204" pitchFamily="34" charset="0"/>
              <a:buChar char="•"/>
            </a:pPr>
            <a:r>
              <a:rPr lang="en-US" dirty="0"/>
              <a:t>“man is essentially a story-telling animal. I can only answer the question ‘What am I to do?’ if I can answer the prior question ‘Of what story or stories do I find myself a part?’” (</a:t>
            </a:r>
            <a:r>
              <a:rPr lang="en-US" dirty="0" err="1"/>
              <a:t>MacIntyre</a:t>
            </a:r>
            <a:r>
              <a:rPr lang="en-US" dirty="0"/>
              <a:t>)</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30</a:t>
            </a:fld>
            <a:endParaRPr lang="en-US"/>
          </a:p>
        </p:txBody>
      </p:sp>
      <p:pic>
        <p:nvPicPr>
          <p:cNvPr id="6" name="Picture 4" descr="Yuval Noah Harari: &quot;We had better ...">
            <a:extLst>
              <a:ext uri="{FF2B5EF4-FFF2-40B4-BE49-F238E27FC236}">
                <a16:creationId xmlns:a16="http://schemas.microsoft.com/office/drawing/2014/main" id="{E6E3BEA7-BB07-C879-B2B4-B6BA5DF35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127" y="2007516"/>
            <a:ext cx="1589222" cy="129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058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D. </a:t>
            </a:r>
            <a:r>
              <a:rPr lang="en-US" dirty="0">
                <a:solidFill>
                  <a:schemeClr val="accent2">
                    <a:lumMod val="60000"/>
                    <a:lumOff val="40000"/>
                  </a:schemeClr>
                </a:solidFill>
              </a:rPr>
              <a:t>What</a:t>
            </a:r>
            <a:r>
              <a:rPr lang="en-US" dirty="0"/>
              <a:t> is Faith?</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a:bodyPr>
          <a:lstStyle/>
          <a:p>
            <a:r>
              <a:rPr lang="en-US" u="sng" dirty="0"/>
              <a:t>1. Faith – Secular Notions</a:t>
            </a:r>
          </a:p>
          <a:p>
            <a:r>
              <a:rPr lang="en-GB" dirty="0">
                <a:solidFill>
                  <a:schemeClr val="accent2">
                    <a:lumMod val="60000"/>
                    <a:lumOff val="40000"/>
                  </a:schemeClr>
                </a:solidFill>
              </a:rPr>
              <a:t>They are suspicious of metanarratives.</a:t>
            </a:r>
          </a:p>
          <a:p>
            <a:pPr marL="457200" indent="-457200">
              <a:buFont typeface="Arial" panose="020B0604020202020204" pitchFamily="34" charset="0"/>
              <a:buChar char="•"/>
            </a:pPr>
            <a:r>
              <a:rPr lang="en-GB" dirty="0"/>
              <a:t>Metanarratives are systems /stories that explain everything else.</a:t>
            </a:r>
          </a:p>
          <a:p>
            <a:endParaRPr lang="en-GB" dirty="0"/>
          </a:p>
          <a:p>
            <a:r>
              <a:rPr lang="en-GB" dirty="0">
                <a:solidFill>
                  <a:schemeClr val="accent2">
                    <a:lumMod val="60000"/>
                    <a:lumOff val="40000"/>
                  </a:schemeClr>
                </a:solidFill>
              </a:rPr>
              <a:t>We should be afraid to disagree with this.</a:t>
            </a:r>
            <a:endParaRPr lang="en-GB" dirty="0"/>
          </a:p>
          <a:p>
            <a:pPr marL="457200" indent="-457200">
              <a:buFont typeface="Arial" panose="020B0604020202020204" pitchFamily="34" charset="0"/>
              <a:buChar char="•"/>
            </a:pPr>
            <a:r>
              <a:rPr lang="en-GB" dirty="0"/>
              <a:t>Christianity has always claimed that it has the story that explains everything else.</a:t>
            </a:r>
          </a:p>
          <a:p>
            <a:pPr marL="457200" indent="-457200">
              <a:buFont typeface="Arial" panose="020B0604020202020204" pitchFamily="34" charset="0"/>
              <a:buChar char="•"/>
            </a:pPr>
            <a:endParaRPr lang="en-GB" dirty="0"/>
          </a:p>
          <a:p>
            <a:endParaRPr lang="en-GB" dirty="0">
              <a:solidFill>
                <a:schemeClr val="accent2">
                  <a:lumMod val="60000"/>
                  <a:lumOff val="40000"/>
                </a:schemeClr>
              </a:solidFill>
            </a:endParaRP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31</a:t>
            </a:fld>
            <a:endParaRPr lang="en-US"/>
          </a:p>
        </p:txBody>
      </p:sp>
      <p:pic>
        <p:nvPicPr>
          <p:cNvPr id="6" name="Picture 4" descr="Yuval Noah Harari: &quot;We had better ...">
            <a:extLst>
              <a:ext uri="{FF2B5EF4-FFF2-40B4-BE49-F238E27FC236}">
                <a16:creationId xmlns:a16="http://schemas.microsoft.com/office/drawing/2014/main" id="{F5622D41-27A0-EBE5-3EDD-B9CFABE34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034" y="442127"/>
            <a:ext cx="1589222" cy="129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914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D. </a:t>
            </a:r>
            <a:r>
              <a:rPr lang="en-US" dirty="0">
                <a:solidFill>
                  <a:schemeClr val="accent2">
                    <a:lumMod val="60000"/>
                    <a:lumOff val="40000"/>
                  </a:schemeClr>
                </a:solidFill>
              </a:rPr>
              <a:t>What</a:t>
            </a:r>
            <a:r>
              <a:rPr lang="en-US" dirty="0"/>
              <a:t> is Faith?</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a:bodyPr>
          <a:lstStyle/>
          <a:p>
            <a:r>
              <a:rPr lang="en-US" u="sng" dirty="0"/>
              <a:t>1. Faith – Secular Notions</a:t>
            </a:r>
          </a:p>
          <a:p>
            <a:r>
              <a:rPr lang="en-GB" dirty="0">
                <a:solidFill>
                  <a:schemeClr val="accent2">
                    <a:lumMod val="60000"/>
                    <a:lumOff val="40000"/>
                  </a:schemeClr>
                </a:solidFill>
              </a:rPr>
              <a:t>Christianity has always claimed that it has the story that explains everything else.</a:t>
            </a:r>
          </a:p>
          <a:p>
            <a:r>
              <a:rPr lang="en-SG" b="1" dirty="0"/>
              <a:t>“I believe in Christianity as I believe that the Sun has risen, not only because I see it, but because by it I see everything else…I can say that, in my experience, it provides a coherent account of all the things which I find in the world and in myself.”</a:t>
            </a:r>
            <a:r>
              <a:rPr lang="en-SG" dirty="0"/>
              <a:t>  (Lewis)</a:t>
            </a:r>
            <a:endParaRPr lang="en-GB" dirty="0">
              <a:solidFill>
                <a:schemeClr val="accent2">
                  <a:lumMod val="60000"/>
                  <a:lumOff val="40000"/>
                </a:schemeClr>
              </a:solidFill>
            </a:endParaRPr>
          </a:p>
          <a:p>
            <a:endParaRPr lang="en-GB" dirty="0">
              <a:solidFill>
                <a:schemeClr val="accent2">
                  <a:lumMod val="60000"/>
                  <a:lumOff val="40000"/>
                </a:schemeClr>
              </a:solidFill>
            </a:endParaRPr>
          </a:p>
          <a:p>
            <a:endParaRPr lang="en-GB" dirty="0">
              <a:solidFill>
                <a:schemeClr val="accent2">
                  <a:lumMod val="60000"/>
                  <a:lumOff val="40000"/>
                </a:schemeClr>
              </a:solidFill>
            </a:endParaRPr>
          </a:p>
          <a:p>
            <a:endParaRPr lang="en-GB" dirty="0">
              <a:solidFill>
                <a:schemeClr val="accent2">
                  <a:lumMod val="60000"/>
                  <a:lumOff val="40000"/>
                </a:schemeClr>
              </a:solidFill>
            </a:endParaRP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32</a:t>
            </a:fld>
            <a:endParaRPr lang="en-US"/>
          </a:p>
        </p:txBody>
      </p:sp>
      <p:pic>
        <p:nvPicPr>
          <p:cNvPr id="27652" name="Picture 4" descr="Sun Shining Above Town Skyline Sunset ...">
            <a:extLst>
              <a:ext uri="{FF2B5EF4-FFF2-40B4-BE49-F238E27FC236}">
                <a16:creationId xmlns:a16="http://schemas.microsoft.com/office/drawing/2014/main" id="{12FA829B-09DC-4350-BD63-682501AF4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285" y="4758180"/>
            <a:ext cx="2532955" cy="168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964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D. </a:t>
            </a:r>
            <a:r>
              <a:rPr lang="en-US" dirty="0">
                <a:solidFill>
                  <a:schemeClr val="accent2">
                    <a:lumMod val="60000"/>
                    <a:lumOff val="40000"/>
                  </a:schemeClr>
                </a:solidFill>
              </a:rPr>
              <a:t>What</a:t>
            </a:r>
            <a:r>
              <a:rPr lang="en-US" dirty="0"/>
              <a:t> is Faith?</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a:bodyPr>
          <a:lstStyle/>
          <a:p>
            <a:r>
              <a:rPr lang="en-US" u="sng" dirty="0"/>
              <a:t>2. Faith – what is isn’t.</a:t>
            </a:r>
          </a:p>
          <a:p>
            <a:r>
              <a:rPr lang="en-GB" dirty="0">
                <a:solidFill>
                  <a:schemeClr val="accent2">
                    <a:lumMod val="60000"/>
                    <a:lumOff val="40000"/>
                  </a:schemeClr>
                </a:solidFill>
              </a:rPr>
              <a:t>Biblical faith is not mere mental assent.</a:t>
            </a:r>
          </a:p>
          <a:p>
            <a:endParaRPr lang="en-GB" dirty="0">
              <a:solidFill>
                <a:schemeClr val="accent2">
                  <a:lumMod val="60000"/>
                  <a:lumOff val="40000"/>
                </a:schemeClr>
              </a:solidFill>
            </a:endParaRPr>
          </a:p>
          <a:p>
            <a:r>
              <a:rPr lang="en-GB" i="1" dirty="0"/>
              <a:t>James 2:18-20 </a:t>
            </a:r>
          </a:p>
          <a:p>
            <a:r>
              <a:rPr lang="en-GB" i="1" dirty="0"/>
              <a:t>18 But someone will say, “You have faith and I have works.” Show me your faith apart from your works, and I will show you my faith by my works. 19 You believe that God is one; you do well. Even the demons believe—and shudder! </a:t>
            </a:r>
          </a:p>
          <a:p>
            <a:endParaRPr lang="en-GB" i="1" dirty="0">
              <a:solidFill>
                <a:schemeClr val="accent2">
                  <a:lumMod val="60000"/>
                  <a:lumOff val="40000"/>
                </a:schemeClr>
              </a:solidFill>
            </a:endParaRPr>
          </a:p>
          <a:p>
            <a:endParaRPr lang="en-GB" dirty="0">
              <a:solidFill>
                <a:schemeClr val="accent2">
                  <a:lumMod val="60000"/>
                  <a:lumOff val="40000"/>
                </a:schemeClr>
              </a:solidFill>
            </a:endParaRPr>
          </a:p>
          <a:p>
            <a:endParaRPr lang="en-GB" dirty="0">
              <a:solidFill>
                <a:schemeClr val="accent2">
                  <a:lumMod val="60000"/>
                  <a:lumOff val="40000"/>
                </a:schemeClr>
              </a:solidFill>
            </a:endParaRP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33</a:t>
            </a:fld>
            <a:endParaRPr lang="en-US"/>
          </a:p>
        </p:txBody>
      </p:sp>
      <p:pic>
        <p:nvPicPr>
          <p:cNvPr id="28674" name="Picture 2" descr="Interactive Brain - How Injury Can ...">
            <a:extLst>
              <a:ext uri="{FF2B5EF4-FFF2-40B4-BE49-F238E27FC236}">
                <a16:creationId xmlns:a16="http://schemas.microsoft.com/office/drawing/2014/main" id="{EA0347E7-174D-6D0D-A882-90A73F08F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649" y="377844"/>
            <a:ext cx="1656828" cy="127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296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D. </a:t>
            </a:r>
            <a:r>
              <a:rPr lang="en-US" dirty="0">
                <a:solidFill>
                  <a:schemeClr val="accent2">
                    <a:lumMod val="60000"/>
                    <a:lumOff val="40000"/>
                  </a:schemeClr>
                </a:solidFill>
              </a:rPr>
              <a:t>What</a:t>
            </a:r>
            <a:r>
              <a:rPr lang="en-US" dirty="0"/>
              <a:t> is Faith?</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a:bodyPr>
          <a:lstStyle/>
          <a:p>
            <a:r>
              <a:rPr lang="en-US" u="sng" dirty="0"/>
              <a:t>2. Faith – what is isn’t.</a:t>
            </a:r>
          </a:p>
          <a:p>
            <a:r>
              <a:rPr lang="en-GB" dirty="0">
                <a:solidFill>
                  <a:schemeClr val="accent2">
                    <a:lumMod val="60000"/>
                    <a:lumOff val="40000"/>
                  </a:schemeClr>
                </a:solidFill>
              </a:rPr>
              <a:t>Biblical faith not just a momentary decision.</a:t>
            </a:r>
          </a:p>
          <a:p>
            <a:endParaRPr lang="en-GB" i="1" dirty="0"/>
          </a:p>
          <a:p>
            <a:r>
              <a:rPr lang="en-SG" b="1" i="1" dirty="0"/>
              <a:t>Luke 8:13 </a:t>
            </a:r>
          </a:p>
          <a:p>
            <a:r>
              <a:rPr lang="en-SG" b="1" i="1" dirty="0"/>
              <a:t>And the ones on the rock are those who, when they hear the word, receive it with joy. But these have no root; they believe for a while, and in time of testing fall away.</a:t>
            </a:r>
            <a:r>
              <a:rPr lang="en-SG" i="1" dirty="0"/>
              <a:t> </a:t>
            </a:r>
            <a:endParaRPr lang="en-GB" dirty="0">
              <a:solidFill>
                <a:schemeClr val="accent2">
                  <a:lumMod val="60000"/>
                  <a:lumOff val="40000"/>
                </a:schemeClr>
              </a:solidFill>
            </a:endParaRPr>
          </a:p>
          <a:p>
            <a:endParaRPr lang="en-GB" dirty="0">
              <a:solidFill>
                <a:schemeClr val="accent2">
                  <a:lumMod val="60000"/>
                  <a:lumOff val="40000"/>
                </a:schemeClr>
              </a:solidFill>
            </a:endParaRP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34</a:t>
            </a:fld>
            <a:endParaRPr lang="en-US"/>
          </a:p>
        </p:txBody>
      </p:sp>
      <p:pic>
        <p:nvPicPr>
          <p:cNvPr id="29698" name="Picture 2" descr="Revival Worship: Moving to a Deeper ...">
            <a:extLst>
              <a:ext uri="{FF2B5EF4-FFF2-40B4-BE49-F238E27FC236}">
                <a16:creationId xmlns:a16="http://schemas.microsoft.com/office/drawing/2014/main" id="{C1DEA00A-CB76-4F6A-55DF-20DE4B2BD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122" y="4792607"/>
            <a:ext cx="2698228" cy="179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109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D. </a:t>
            </a:r>
            <a:r>
              <a:rPr lang="en-US" dirty="0">
                <a:solidFill>
                  <a:schemeClr val="accent2">
                    <a:lumMod val="60000"/>
                    <a:lumOff val="40000"/>
                  </a:schemeClr>
                </a:solidFill>
              </a:rPr>
              <a:t>What</a:t>
            </a:r>
            <a:r>
              <a:rPr lang="en-US" dirty="0"/>
              <a:t> is Faith?</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a:bodyPr>
          <a:lstStyle/>
          <a:p>
            <a:r>
              <a:rPr lang="en-US" u="sng" dirty="0"/>
              <a:t>3. Faith – what it is.</a:t>
            </a:r>
          </a:p>
          <a:p>
            <a:r>
              <a:rPr lang="en-GB" dirty="0">
                <a:solidFill>
                  <a:schemeClr val="accent2">
                    <a:lumMod val="60000"/>
                    <a:lumOff val="40000"/>
                  </a:schemeClr>
                </a:solidFill>
              </a:rPr>
              <a:t>Lived Orientation according to the Story</a:t>
            </a:r>
          </a:p>
          <a:p>
            <a:pPr marL="457200" indent="-457200">
              <a:buFont typeface="Arial" panose="020B0604020202020204" pitchFamily="34" charset="0"/>
              <a:buChar char="•"/>
            </a:pPr>
            <a:r>
              <a:rPr lang="en-GB" dirty="0"/>
              <a:t>Affirm its true; act accordingly; reason and plan according to the gospel reality.</a:t>
            </a:r>
          </a:p>
          <a:p>
            <a:endParaRPr lang="en-GB" dirty="0">
              <a:solidFill>
                <a:schemeClr val="accent2">
                  <a:lumMod val="60000"/>
                  <a:lumOff val="40000"/>
                </a:schemeClr>
              </a:solidFill>
            </a:endParaRPr>
          </a:p>
          <a:p>
            <a:r>
              <a:rPr lang="en-GB" dirty="0">
                <a:solidFill>
                  <a:schemeClr val="accent2">
                    <a:lumMod val="60000"/>
                    <a:lumOff val="40000"/>
                  </a:schemeClr>
                </a:solidFill>
              </a:rPr>
              <a:t>Faith is faithfulness and perseverance</a:t>
            </a:r>
          </a:p>
          <a:p>
            <a:r>
              <a:rPr lang="en-GB" i="1" dirty="0"/>
              <a:t>2 </a:t>
            </a:r>
            <a:r>
              <a:rPr lang="en-GB" i="1" dirty="0" err="1"/>
              <a:t>Thess</a:t>
            </a:r>
            <a:r>
              <a:rPr lang="en-GB" i="1" dirty="0"/>
              <a:t> 1:4 Therefore we ourselves boast about you in the churches of God for your steadfastness and faith in all your persecutions and in the afflictions that you are enduring.</a:t>
            </a:r>
            <a:endParaRPr lang="en-GB" dirty="0">
              <a:solidFill>
                <a:schemeClr val="accent2">
                  <a:lumMod val="60000"/>
                  <a:lumOff val="40000"/>
                </a:schemeClr>
              </a:solidFill>
            </a:endParaRPr>
          </a:p>
          <a:p>
            <a:endParaRPr lang="en-GB" dirty="0">
              <a:solidFill>
                <a:schemeClr val="accent2">
                  <a:lumMod val="60000"/>
                  <a:lumOff val="40000"/>
                </a:schemeClr>
              </a:solidFill>
            </a:endParaRP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35</a:t>
            </a:fld>
            <a:endParaRPr lang="en-US"/>
          </a:p>
        </p:txBody>
      </p:sp>
      <p:pic>
        <p:nvPicPr>
          <p:cNvPr id="30722" name="Picture 2" descr="Walking Life's Path Alone ...">
            <a:extLst>
              <a:ext uri="{FF2B5EF4-FFF2-40B4-BE49-F238E27FC236}">
                <a16:creationId xmlns:a16="http://schemas.microsoft.com/office/drawing/2014/main" id="{9FBBA9FA-B2F8-68EB-7C8E-BC7CFCD73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739" y="373249"/>
            <a:ext cx="2735738" cy="136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920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D. </a:t>
            </a:r>
            <a:r>
              <a:rPr lang="en-US" dirty="0">
                <a:solidFill>
                  <a:schemeClr val="accent2">
                    <a:lumMod val="60000"/>
                    <a:lumOff val="40000"/>
                  </a:schemeClr>
                </a:solidFill>
              </a:rPr>
              <a:t>What</a:t>
            </a:r>
            <a:r>
              <a:rPr lang="en-US" dirty="0"/>
              <a:t> is Faith?</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a:bodyPr>
          <a:lstStyle/>
          <a:p>
            <a:r>
              <a:rPr lang="en-US" u="sng" dirty="0"/>
              <a:t>3. Faith – what it is.</a:t>
            </a:r>
          </a:p>
          <a:p>
            <a:r>
              <a:rPr lang="en-GB" dirty="0">
                <a:solidFill>
                  <a:schemeClr val="accent2">
                    <a:lumMod val="60000"/>
                    <a:lumOff val="40000"/>
                  </a:schemeClr>
                </a:solidFill>
              </a:rPr>
              <a:t>Biblical faith can have doubts – who doesn’t? </a:t>
            </a:r>
          </a:p>
          <a:p>
            <a:endParaRPr lang="en-GB" i="1" dirty="0">
              <a:solidFill>
                <a:schemeClr val="accent2">
                  <a:lumMod val="60000"/>
                  <a:lumOff val="40000"/>
                </a:schemeClr>
              </a:solidFill>
            </a:endParaRPr>
          </a:p>
          <a:p>
            <a:r>
              <a:rPr lang="en-GB" dirty="0"/>
              <a:t>e.g. Abraham’s life</a:t>
            </a:r>
          </a:p>
          <a:p>
            <a:pPr marL="457200" indent="-457200">
              <a:buFont typeface="Arial" panose="020B0604020202020204" pitchFamily="34" charset="0"/>
              <a:buChar char="•"/>
            </a:pPr>
            <a:r>
              <a:rPr lang="en-GB" dirty="0"/>
              <a:t>Lies about wife being sister (Gen 12:10-20)</a:t>
            </a:r>
          </a:p>
          <a:p>
            <a:pPr marL="457200" indent="-457200">
              <a:buFont typeface="Arial" panose="020B0604020202020204" pitchFamily="34" charset="0"/>
              <a:buChar char="•"/>
            </a:pPr>
            <a:r>
              <a:rPr lang="en-GB" dirty="0"/>
              <a:t>Laughs when God says son is coming (Gen 17:17)</a:t>
            </a:r>
          </a:p>
          <a:p>
            <a:pPr marL="457200" indent="-457200">
              <a:buFont typeface="Arial" panose="020B0604020202020204" pitchFamily="34" charset="0"/>
              <a:buChar char="•"/>
            </a:pPr>
            <a:r>
              <a:rPr lang="en-GB" dirty="0"/>
              <a:t>But he ultimately acts out in faith till the end.</a:t>
            </a:r>
          </a:p>
          <a:p>
            <a:endParaRPr lang="en-GB" dirty="0">
              <a:solidFill>
                <a:schemeClr val="accent2">
                  <a:lumMod val="60000"/>
                  <a:lumOff val="40000"/>
                </a:schemeClr>
              </a:solidFill>
            </a:endParaRPr>
          </a:p>
          <a:p>
            <a:endParaRPr lang="en-GB" dirty="0">
              <a:solidFill>
                <a:schemeClr val="accent2">
                  <a:lumMod val="60000"/>
                  <a:lumOff val="40000"/>
                </a:schemeClr>
              </a:solidFill>
            </a:endParaRP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36</a:t>
            </a:fld>
            <a:endParaRPr lang="en-US"/>
          </a:p>
        </p:txBody>
      </p:sp>
      <p:pic>
        <p:nvPicPr>
          <p:cNvPr id="31746" name="Picture 2" descr="How to Leverage Self-Doubt | Psychology ...">
            <a:extLst>
              <a:ext uri="{FF2B5EF4-FFF2-40B4-BE49-F238E27FC236}">
                <a16:creationId xmlns:a16="http://schemas.microsoft.com/office/drawing/2014/main" id="{0F1DBA86-9564-5E36-B370-FC9DDB963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425" y="371581"/>
            <a:ext cx="2357052" cy="123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41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D. </a:t>
            </a:r>
            <a:r>
              <a:rPr lang="en-US" dirty="0">
                <a:solidFill>
                  <a:schemeClr val="accent2">
                    <a:lumMod val="60000"/>
                    <a:lumOff val="40000"/>
                  </a:schemeClr>
                </a:solidFill>
              </a:rPr>
              <a:t>What</a:t>
            </a:r>
            <a:r>
              <a:rPr lang="en-US" dirty="0"/>
              <a:t> is Faith?</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a:bodyPr>
          <a:lstStyle/>
          <a:p>
            <a:r>
              <a:rPr lang="en-US" u="sng" dirty="0"/>
              <a:t>3. Faith – what it is.</a:t>
            </a:r>
          </a:p>
          <a:p>
            <a:r>
              <a:rPr lang="en-GB" dirty="0">
                <a:solidFill>
                  <a:schemeClr val="accent2">
                    <a:lumMod val="60000"/>
                    <a:lumOff val="40000"/>
                  </a:schemeClr>
                </a:solidFill>
              </a:rPr>
              <a:t>Biblical faith bridges gap between what we </a:t>
            </a:r>
          </a:p>
          <a:p>
            <a:r>
              <a:rPr lang="en-GB" dirty="0" err="1">
                <a:solidFill>
                  <a:schemeClr val="accent2">
                    <a:lumMod val="60000"/>
                    <a:lumOff val="40000"/>
                  </a:schemeClr>
                </a:solidFill>
              </a:rPr>
              <a:t>i</a:t>
            </a:r>
            <a:r>
              <a:rPr lang="en-GB" dirty="0">
                <a:solidFill>
                  <a:schemeClr val="accent2">
                    <a:lumMod val="60000"/>
                    <a:lumOff val="40000"/>
                  </a:schemeClr>
                </a:solidFill>
              </a:rPr>
              <a:t>) formally believe and ii) functionally believe</a:t>
            </a:r>
          </a:p>
          <a:p>
            <a:endParaRPr lang="en-GB" i="1" dirty="0">
              <a:solidFill>
                <a:schemeClr val="accent2">
                  <a:lumMod val="60000"/>
                  <a:lumOff val="40000"/>
                </a:schemeClr>
              </a:solidFill>
            </a:endParaRPr>
          </a:p>
          <a:p>
            <a:pPr marL="457200" indent="-457200">
              <a:buFont typeface="Arial" panose="020B0604020202020204" pitchFamily="34" charset="0"/>
              <a:buChar char="•"/>
            </a:pPr>
            <a:r>
              <a:rPr lang="en-GB" dirty="0"/>
              <a:t>There is always a gap between our espoused theology and our operational theology</a:t>
            </a:r>
          </a:p>
          <a:p>
            <a:pPr marL="457200" indent="-457200">
              <a:buFont typeface="Arial" panose="020B0604020202020204" pitchFamily="34" charset="0"/>
              <a:buChar char="•"/>
            </a:pPr>
            <a:r>
              <a:rPr lang="en-GB" dirty="0"/>
              <a:t>We must learn to discern that gap</a:t>
            </a:r>
          </a:p>
          <a:p>
            <a:pPr marL="457200" indent="-457200">
              <a:buFont typeface="Arial" panose="020B0604020202020204" pitchFamily="34" charset="0"/>
              <a:buChar char="•"/>
            </a:pPr>
            <a:r>
              <a:rPr lang="en-GB" i="1" dirty="0"/>
              <a:t>“The Christian Atheist is someone who believes in God but lives as if He doesn’t exist.”</a:t>
            </a:r>
          </a:p>
          <a:p>
            <a:endParaRPr lang="en-GB" dirty="0">
              <a:solidFill>
                <a:schemeClr val="accent2">
                  <a:lumMod val="60000"/>
                  <a:lumOff val="40000"/>
                </a:schemeClr>
              </a:solidFill>
            </a:endParaRP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37</a:t>
            </a:fld>
            <a:endParaRPr lang="en-US"/>
          </a:p>
        </p:txBody>
      </p:sp>
      <p:pic>
        <p:nvPicPr>
          <p:cNvPr id="32770" name="Picture 2" descr="Mind the Gap&quot;: London Underground's ...">
            <a:extLst>
              <a:ext uri="{FF2B5EF4-FFF2-40B4-BE49-F238E27FC236}">
                <a16:creationId xmlns:a16="http://schemas.microsoft.com/office/drawing/2014/main" id="{2795E257-651A-058E-020E-F92FBF4C0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827" y="362893"/>
            <a:ext cx="1644650" cy="123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63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D. </a:t>
            </a:r>
            <a:r>
              <a:rPr lang="en-US" dirty="0">
                <a:solidFill>
                  <a:schemeClr val="accent2">
                    <a:lumMod val="60000"/>
                    <a:lumOff val="40000"/>
                  </a:schemeClr>
                </a:solidFill>
              </a:rPr>
              <a:t>What</a:t>
            </a:r>
            <a:r>
              <a:rPr lang="en-US" dirty="0"/>
              <a:t> is Faith?</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a:bodyPr>
          <a:lstStyle/>
          <a:p>
            <a:r>
              <a:rPr lang="en-US" u="sng" dirty="0"/>
              <a:t>3. Faith – what it is.</a:t>
            </a:r>
          </a:p>
          <a:p>
            <a:r>
              <a:rPr lang="en-GB" dirty="0">
                <a:solidFill>
                  <a:schemeClr val="accent2">
                    <a:lumMod val="60000"/>
                    <a:lumOff val="40000"/>
                  </a:schemeClr>
                </a:solidFill>
              </a:rPr>
              <a:t>Biblical faith bridges gap between what we </a:t>
            </a:r>
          </a:p>
          <a:p>
            <a:r>
              <a:rPr lang="en-GB" dirty="0" err="1">
                <a:solidFill>
                  <a:schemeClr val="accent2">
                    <a:lumMod val="60000"/>
                    <a:lumOff val="40000"/>
                  </a:schemeClr>
                </a:solidFill>
              </a:rPr>
              <a:t>i</a:t>
            </a:r>
            <a:r>
              <a:rPr lang="en-GB" dirty="0">
                <a:solidFill>
                  <a:schemeClr val="accent2">
                    <a:lumMod val="60000"/>
                    <a:lumOff val="40000"/>
                  </a:schemeClr>
                </a:solidFill>
              </a:rPr>
              <a:t>) formally believe and ii) functionally believe</a:t>
            </a:r>
          </a:p>
          <a:p>
            <a:endParaRPr lang="en-GB" i="1" dirty="0">
              <a:solidFill>
                <a:schemeClr val="accent2">
                  <a:lumMod val="60000"/>
                  <a:lumOff val="40000"/>
                </a:schemeClr>
              </a:solidFill>
            </a:endParaRPr>
          </a:p>
          <a:p>
            <a:r>
              <a:rPr lang="en-GB" dirty="0"/>
              <a:t>e.g. Peter’s hypocrisy</a:t>
            </a:r>
          </a:p>
          <a:p>
            <a:pPr marL="457200" indent="-457200">
              <a:buFont typeface="Arial" panose="020B0604020202020204" pitchFamily="34" charset="0"/>
              <a:buChar char="•"/>
            </a:pPr>
            <a:r>
              <a:rPr lang="en-GB" dirty="0"/>
              <a:t>Galatians 2:11-14   But when Cephas came to Antioch, I opposed him to his face, because he stood condemned. 12 For before certain men came from James, he was eating with the Gentiles; but when they came he drew back and separated himself, fearing the circumcision party…</a:t>
            </a:r>
            <a:endParaRPr lang="en-GB" dirty="0">
              <a:solidFill>
                <a:schemeClr val="accent2">
                  <a:lumMod val="60000"/>
                  <a:lumOff val="40000"/>
                </a:schemeClr>
              </a:solidFill>
            </a:endParaRPr>
          </a:p>
          <a:p>
            <a:endParaRPr lang="en-GB" dirty="0">
              <a:solidFill>
                <a:schemeClr val="accent2">
                  <a:lumMod val="60000"/>
                  <a:lumOff val="40000"/>
                </a:schemeClr>
              </a:solidFill>
            </a:endParaRP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38</a:t>
            </a:fld>
            <a:endParaRPr lang="en-US"/>
          </a:p>
        </p:txBody>
      </p:sp>
      <p:pic>
        <p:nvPicPr>
          <p:cNvPr id="6" name="Picture 2" descr="Mind the Gap&quot;: London Underground's ...">
            <a:extLst>
              <a:ext uri="{FF2B5EF4-FFF2-40B4-BE49-F238E27FC236}">
                <a16:creationId xmlns:a16="http://schemas.microsoft.com/office/drawing/2014/main" id="{0E77B66F-FA69-0516-29B0-C2C6B0936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827" y="362893"/>
            <a:ext cx="1644650" cy="123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991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D. </a:t>
            </a:r>
            <a:r>
              <a:rPr lang="en-US" dirty="0">
                <a:solidFill>
                  <a:schemeClr val="accent2">
                    <a:lumMod val="60000"/>
                    <a:lumOff val="40000"/>
                  </a:schemeClr>
                </a:solidFill>
              </a:rPr>
              <a:t>What</a:t>
            </a:r>
            <a:r>
              <a:rPr lang="en-US" dirty="0"/>
              <a:t> is Faith?</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lnSpcReduction="10000"/>
          </a:bodyPr>
          <a:lstStyle/>
          <a:p>
            <a:r>
              <a:rPr lang="en-US" u="sng" dirty="0"/>
              <a:t>3. Faith – what it is.</a:t>
            </a:r>
          </a:p>
          <a:p>
            <a:r>
              <a:rPr lang="en-GB" dirty="0">
                <a:solidFill>
                  <a:schemeClr val="accent2">
                    <a:lumMod val="60000"/>
                    <a:lumOff val="40000"/>
                  </a:schemeClr>
                </a:solidFill>
              </a:rPr>
              <a:t>Biblical faith bridges gap between what we </a:t>
            </a:r>
          </a:p>
          <a:p>
            <a:r>
              <a:rPr lang="en-GB" dirty="0" err="1">
                <a:solidFill>
                  <a:schemeClr val="accent2">
                    <a:lumMod val="60000"/>
                    <a:lumOff val="40000"/>
                  </a:schemeClr>
                </a:solidFill>
              </a:rPr>
              <a:t>i</a:t>
            </a:r>
            <a:r>
              <a:rPr lang="en-GB" dirty="0">
                <a:solidFill>
                  <a:schemeClr val="accent2">
                    <a:lumMod val="60000"/>
                    <a:lumOff val="40000"/>
                  </a:schemeClr>
                </a:solidFill>
              </a:rPr>
              <a:t>) formally believe and ii) functionally believe</a:t>
            </a:r>
          </a:p>
          <a:p>
            <a:endParaRPr lang="en-GB" i="1" dirty="0">
              <a:solidFill>
                <a:schemeClr val="accent2">
                  <a:lumMod val="60000"/>
                  <a:lumOff val="40000"/>
                </a:schemeClr>
              </a:solidFill>
            </a:endParaRPr>
          </a:p>
          <a:p>
            <a:pPr marL="457200" indent="-457200">
              <a:buFont typeface="Arial" panose="020B0604020202020204" pitchFamily="34" charset="0"/>
              <a:buChar char="•"/>
            </a:pPr>
            <a:r>
              <a:rPr lang="en-GB" dirty="0"/>
              <a:t>…13 And the rest of the Jews acted hypocritically along with him, so that even Barnabas was led astray by their hypocrisy. 14 But when I saw that their conduct was not in step with the truth of the gospel, I said to Cephas before them all, “If you, though a Jew, live like a Gentile and not like a Jew, how can you force the Gentiles to live like Jews?”</a:t>
            </a:r>
          </a:p>
          <a:p>
            <a:endParaRPr lang="en-GB" dirty="0">
              <a:solidFill>
                <a:schemeClr val="accent2">
                  <a:lumMod val="60000"/>
                  <a:lumOff val="40000"/>
                </a:schemeClr>
              </a:solidFill>
            </a:endParaRP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39</a:t>
            </a:fld>
            <a:endParaRPr lang="en-US"/>
          </a:p>
        </p:txBody>
      </p:sp>
      <p:pic>
        <p:nvPicPr>
          <p:cNvPr id="6" name="Picture 2" descr="Mind the Gap&quot;: London Underground's ...">
            <a:extLst>
              <a:ext uri="{FF2B5EF4-FFF2-40B4-BE49-F238E27FC236}">
                <a16:creationId xmlns:a16="http://schemas.microsoft.com/office/drawing/2014/main" id="{DBA5941E-2DAF-CAE0-03A2-71BFEDAEC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827" y="362893"/>
            <a:ext cx="1644650" cy="123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16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A. </a:t>
            </a:r>
            <a:r>
              <a:rPr lang="en-US" dirty="0">
                <a:solidFill>
                  <a:schemeClr val="accent2">
                    <a:lumMod val="60000"/>
                    <a:lumOff val="40000"/>
                  </a:schemeClr>
                </a:solidFill>
              </a:rPr>
              <a:t>Why</a:t>
            </a:r>
            <a:r>
              <a:rPr lang="en-US" dirty="0"/>
              <a:t> </a:t>
            </a:r>
            <a:r>
              <a:rPr lang="en-US" dirty="0" err="1"/>
              <a:t>emphasise</a:t>
            </a:r>
            <a:r>
              <a:rPr lang="en-US" dirty="0"/>
              <a:t> Creed today?</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p:txBody>
          <a:bodyPr/>
          <a:lstStyle/>
          <a:p>
            <a:endParaRPr lang="en-US" dirty="0"/>
          </a:p>
          <a:p>
            <a:r>
              <a:rPr lang="en-US" dirty="0"/>
              <a:t>1. ‘</a:t>
            </a:r>
            <a:r>
              <a:rPr lang="en-US" dirty="0">
                <a:solidFill>
                  <a:schemeClr val="accent2">
                    <a:lumMod val="60000"/>
                    <a:lumOff val="40000"/>
                  </a:schemeClr>
                </a:solidFill>
              </a:rPr>
              <a:t>What matters is that we know God, not know about God.</a:t>
            </a:r>
            <a:r>
              <a:rPr lang="en-US" dirty="0"/>
              <a:t> All we need is simple faith. Why do we need all that doctrine?’</a:t>
            </a:r>
          </a:p>
          <a:p>
            <a:endParaRPr lang="en-US" dirty="0"/>
          </a:p>
          <a:p>
            <a:pPr marL="457200" indent="-457200">
              <a:buFont typeface="Arial" panose="020B0604020202020204" pitchFamily="34" charset="0"/>
              <a:buChar char="•"/>
            </a:pPr>
            <a:r>
              <a:rPr lang="en-US" dirty="0"/>
              <a:t>Wedge: Experience of faith vs revelation of God</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a:t>
            </a:fld>
            <a:endParaRPr lang="en-US"/>
          </a:p>
        </p:txBody>
      </p:sp>
      <p:pic>
        <p:nvPicPr>
          <p:cNvPr id="5122" name="Picture 2" descr="Puritan Reformed Presbyterian Church ...">
            <a:extLst>
              <a:ext uri="{FF2B5EF4-FFF2-40B4-BE49-F238E27FC236}">
                <a16:creationId xmlns:a16="http://schemas.microsoft.com/office/drawing/2014/main" id="{5AE70332-FD4D-38A5-4F59-B9BF358A1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0" y="4370903"/>
            <a:ext cx="2689225" cy="201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970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D. </a:t>
            </a:r>
            <a:r>
              <a:rPr lang="en-US" dirty="0">
                <a:solidFill>
                  <a:schemeClr val="accent2">
                    <a:lumMod val="60000"/>
                    <a:lumOff val="40000"/>
                  </a:schemeClr>
                </a:solidFill>
              </a:rPr>
              <a:t>What</a:t>
            </a:r>
            <a:r>
              <a:rPr lang="en-US" dirty="0"/>
              <a:t> is Faith?</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a:bodyPr>
          <a:lstStyle/>
          <a:p>
            <a:r>
              <a:rPr lang="en-US" u="sng" dirty="0"/>
              <a:t>3. Faith – what it is.</a:t>
            </a:r>
          </a:p>
          <a:p>
            <a:endParaRPr lang="en-GB" dirty="0">
              <a:solidFill>
                <a:schemeClr val="accent2">
                  <a:lumMod val="60000"/>
                  <a:lumOff val="40000"/>
                </a:schemeClr>
              </a:solidFill>
            </a:endParaRPr>
          </a:p>
          <a:p>
            <a:r>
              <a:rPr lang="en-GB" dirty="0">
                <a:solidFill>
                  <a:schemeClr val="accent2">
                    <a:lumMod val="60000"/>
                    <a:lumOff val="40000"/>
                  </a:schemeClr>
                </a:solidFill>
              </a:rPr>
              <a:t>Take home question:</a:t>
            </a:r>
          </a:p>
          <a:p>
            <a:endParaRPr lang="en-GB" dirty="0">
              <a:solidFill>
                <a:schemeClr val="accent2">
                  <a:lumMod val="60000"/>
                  <a:lumOff val="40000"/>
                </a:schemeClr>
              </a:solidFill>
            </a:endParaRPr>
          </a:p>
          <a:p>
            <a:r>
              <a:rPr lang="en-GB" dirty="0"/>
              <a:t>What is the main gap between what you say you formally believe and what you functionally believe?</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40</a:t>
            </a:fld>
            <a:endParaRPr lang="en-US"/>
          </a:p>
        </p:txBody>
      </p:sp>
      <p:pic>
        <p:nvPicPr>
          <p:cNvPr id="6" name="Picture 2" descr="Mind the Gap&quot;: London Underground's ...">
            <a:extLst>
              <a:ext uri="{FF2B5EF4-FFF2-40B4-BE49-F238E27FC236}">
                <a16:creationId xmlns:a16="http://schemas.microsoft.com/office/drawing/2014/main" id="{4C3FB849-6BE6-2054-1206-8C5E4B6A6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827" y="362893"/>
            <a:ext cx="1644650" cy="123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40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E. </a:t>
            </a:r>
            <a:r>
              <a:rPr lang="en-US" dirty="0">
                <a:solidFill>
                  <a:schemeClr val="accent2">
                    <a:lumMod val="60000"/>
                    <a:lumOff val="40000"/>
                  </a:schemeClr>
                </a:solidFill>
              </a:rPr>
              <a:t>Who</a:t>
            </a:r>
            <a:r>
              <a:rPr lang="en-US" dirty="0"/>
              <a:t> is Father Almighty?</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lnSpcReduction="10000"/>
          </a:bodyPr>
          <a:lstStyle/>
          <a:p>
            <a:r>
              <a:rPr lang="en-US" u="sng" dirty="0"/>
              <a:t>1. Father</a:t>
            </a:r>
          </a:p>
          <a:p>
            <a:r>
              <a:rPr lang="en-GB" dirty="0">
                <a:solidFill>
                  <a:schemeClr val="accent2">
                    <a:lumMod val="60000"/>
                    <a:lumOff val="40000"/>
                  </a:schemeClr>
                </a:solidFill>
              </a:rPr>
              <a:t>God is eternally Father</a:t>
            </a:r>
          </a:p>
          <a:p>
            <a:pPr marL="457200" indent="-457200">
              <a:buFont typeface="Arial" panose="020B0604020202020204" pitchFamily="34" charset="0"/>
              <a:buChar char="•"/>
            </a:pPr>
            <a:r>
              <a:rPr lang="en-GB" dirty="0"/>
              <a:t>Not because we are his children</a:t>
            </a:r>
          </a:p>
          <a:p>
            <a:pPr marL="457200" indent="-457200">
              <a:buFont typeface="Arial" panose="020B0604020202020204" pitchFamily="34" charset="0"/>
              <a:buChar char="•"/>
            </a:pPr>
            <a:r>
              <a:rPr lang="en-GB" dirty="0"/>
              <a:t>He is Father even without us</a:t>
            </a:r>
          </a:p>
          <a:p>
            <a:pPr marL="457200" indent="-457200">
              <a:buFont typeface="Arial" panose="020B0604020202020204" pitchFamily="34" charset="0"/>
              <a:buChar char="•"/>
            </a:pPr>
            <a:r>
              <a:rPr lang="en-GB" dirty="0"/>
              <a:t>We come to know him as Father because Jesus Christ, His Son has made him known.</a:t>
            </a:r>
          </a:p>
          <a:p>
            <a:endParaRPr lang="en-GB" dirty="0">
              <a:solidFill>
                <a:schemeClr val="accent2">
                  <a:lumMod val="60000"/>
                  <a:lumOff val="40000"/>
                </a:schemeClr>
              </a:solidFill>
            </a:endParaRPr>
          </a:p>
          <a:p>
            <a:r>
              <a:rPr lang="en-SG" b="1" i="1" dirty="0"/>
              <a:t>John 1:18 </a:t>
            </a:r>
            <a:r>
              <a:rPr lang="en-SG" i="1" dirty="0"/>
              <a:t>…the only God, who is at the Father’s side, he has made him known. </a:t>
            </a:r>
          </a:p>
          <a:p>
            <a:r>
              <a:rPr lang="en-SG" b="1" i="1" dirty="0"/>
              <a:t>Matthew 11:27</a:t>
            </a:r>
            <a:r>
              <a:rPr lang="en-SG" i="1" dirty="0"/>
              <a:t>…no one knows the Father except the Son and anyone to whom the Son chooses to reveal him.</a:t>
            </a:r>
            <a:r>
              <a:rPr lang="en-SG" dirty="0"/>
              <a:t> </a:t>
            </a:r>
            <a:endParaRPr lang="en-GB" i="1" dirty="0"/>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41</a:t>
            </a:fld>
            <a:endParaRPr lang="en-US"/>
          </a:p>
        </p:txBody>
      </p:sp>
      <p:pic>
        <p:nvPicPr>
          <p:cNvPr id="36866" name="Picture 2" descr="Father And Son Walking On Beach Stock ...">
            <a:extLst>
              <a:ext uri="{FF2B5EF4-FFF2-40B4-BE49-F238E27FC236}">
                <a16:creationId xmlns:a16="http://schemas.microsoft.com/office/drawing/2014/main" id="{BACB26B6-4624-F0DE-8243-061DDB9CE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143" y="1167619"/>
            <a:ext cx="1959275" cy="130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123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E. </a:t>
            </a:r>
            <a:r>
              <a:rPr lang="en-US" dirty="0">
                <a:solidFill>
                  <a:schemeClr val="accent2">
                    <a:lumMod val="60000"/>
                    <a:lumOff val="40000"/>
                  </a:schemeClr>
                </a:solidFill>
              </a:rPr>
              <a:t>Who</a:t>
            </a:r>
            <a:r>
              <a:rPr lang="en-US" dirty="0"/>
              <a:t> is Father Almighty?</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a:bodyPr>
          <a:lstStyle/>
          <a:p>
            <a:r>
              <a:rPr lang="en-US" u="sng" dirty="0"/>
              <a:t>1. Father</a:t>
            </a:r>
          </a:p>
          <a:p>
            <a:r>
              <a:rPr lang="en-GB" dirty="0">
                <a:solidFill>
                  <a:schemeClr val="accent2">
                    <a:lumMod val="60000"/>
                    <a:lumOff val="40000"/>
                  </a:schemeClr>
                </a:solidFill>
              </a:rPr>
              <a:t>God is eternally Father</a:t>
            </a:r>
          </a:p>
          <a:p>
            <a:pPr marL="457200" indent="-457200">
              <a:buFont typeface="Arial" panose="020B0604020202020204" pitchFamily="34" charset="0"/>
              <a:buChar char="•"/>
            </a:pPr>
            <a:r>
              <a:rPr lang="en-GB" dirty="0"/>
              <a:t>We can say God is like a mother but we cannot say God is mother.</a:t>
            </a:r>
          </a:p>
          <a:p>
            <a:pPr marL="457200" indent="-457200">
              <a:buFont typeface="Arial" panose="020B0604020202020204" pitchFamily="34" charset="0"/>
              <a:buChar char="•"/>
            </a:pPr>
            <a:endParaRPr lang="en-GB" i="1" dirty="0"/>
          </a:p>
          <a:p>
            <a:r>
              <a:rPr lang="en-SG" b="1" i="1" dirty="0"/>
              <a:t>Isaiah 49:15 </a:t>
            </a:r>
            <a:r>
              <a:rPr lang="en-SG" i="1" dirty="0"/>
              <a:t>Can a woman forget her nursing child, that she should have no compassion on the son of her womb? Even these may forget, yet I will not forget you. </a:t>
            </a:r>
            <a:endParaRPr lang="en-GB" i="1" dirty="0"/>
          </a:p>
          <a:p>
            <a:r>
              <a:rPr lang="en-SG" b="1" i="1" dirty="0"/>
              <a:t>Isaiah 66:13 </a:t>
            </a:r>
            <a:r>
              <a:rPr lang="en-SG" i="1" dirty="0"/>
              <a:t>As one whom his mother comforts, so I will comfort you; you shall be comforted in Jerusalem.</a:t>
            </a:r>
            <a:r>
              <a:rPr lang="en-SG" dirty="0"/>
              <a:t> </a:t>
            </a:r>
            <a:endParaRPr lang="en-GB" dirty="0">
              <a:solidFill>
                <a:schemeClr val="accent2">
                  <a:lumMod val="60000"/>
                  <a:lumOff val="40000"/>
                </a:schemeClr>
              </a:solidFill>
            </a:endParaRP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42</a:t>
            </a:fld>
            <a:endParaRPr lang="en-US"/>
          </a:p>
        </p:txBody>
      </p:sp>
    </p:spTree>
    <p:extLst>
      <p:ext uri="{BB962C8B-B14F-4D97-AF65-F5344CB8AC3E}">
        <p14:creationId xmlns:p14="http://schemas.microsoft.com/office/powerpoint/2010/main" val="956365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E. </a:t>
            </a:r>
            <a:r>
              <a:rPr lang="en-US" dirty="0">
                <a:solidFill>
                  <a:schemeClr val="accent2">
                    <a:lumMod val="60000"/>
                    <a:lumOff val="40000"/>
                  </a:schemeClr>
                </a:solidFill>
              </a:rPr>
              <a:t>Who</a:t>
            </a:r>
            <a:r>
              <a:rPr lang="en-US" dirty="0"/>
              <a:t> is Father Almighty?</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lnSpcReduction="10000"/>
          </a:bodyPr>
          <a:lstStyle/>
          <a:p>
            <a:r>
              <a:rPr lang="en-US" u="sng" dirty="0"/>
              <a:t>1. Father</a:t>
            </a:r>
          </a:p>
          <a:p>
            <a:r>
              <a:rPr lang="en-GB" dirty="0">
                <a:solidFill>
                  <a:schemeClr val="accent2">
                    <a:lumMod val="60000"/>
                    <a:lumOff val="40000"/>
                  </a:schemeClr>
                </a:solidFill>
              </a:rPr>
              <a:t>God is eternally Father</a:t>
            </a:r>
          </a:p>
          <a:p>
            <a:pPr marL="457200" indent="-457200">
              <a:buFont typeface="Arial" panose="020B0604020202020204" pitchFamily="34" charset="0"/>
              <a:buChar char="•"/>
            </a:pPr>
            <a:r>
              <a:rPr lang="en-GB" dirty="0"/>
              <a:t>Pressure to not use “Father”:</a:t>
            </a:r>
          </a:p>
          <a:p>
            <a:pPr marL="457200" indent="-457200">
              <a:buFont typeface="Arial" panose="020B0604020202020204" pitchFamily="34" charset="0"/>
              <a:buChar char="•"/>
            </a:pPr>
            <a:r>
              <a:rPr lang="en-GB" dirty="0"/>
              <a:t>In this social environment that </a:t>
            </a:r>
            <a:r>
              <a:rPr lang="en-GB" dirty="0" err="1"/>
              <a:t>favors</a:t>
            </a:r>
            <a:r>
              <a:rPr lang="en-GB" dirty="0"/>
              <a:t> gender neutrality,</a:t>
            </a:r>
          </a:p>
          <a:p>
            <a:pPr marL="457200" indent="-457200">
              <a:buFont typeface="Arial" panose="020B0604020202020204" pitchFamily="34" charset="0"/>
              <a:buChar char="•"/>
            </a:pPr>
            <a:r>
              <a:rPr lang="en-GB" dirty="0"/>
              <a:t>many are not comfortable with calling God Father.</a:t>
            </a:r>
          </a:p>
          <a:p>
            <a:pPr marL="457200" indent="-457200">
              <a:buFont typeface="Arial" panose="020B0604020202020204" pitchFamily="34" charset="0"/>
              <a:buChar char="•"/>
            </a:pPr>
            <a:r>
              <a:rPr lang="en-GB" dirty="0"/>
              <a:t>Some feminist theologians have advocated not calling God as Father but merely as Creator/Source.</a:t>
            </a:r>
          </a:p>
          <a:p>
            <a:pPr marL="457200" indent="-457200">
              <a:buFont typeface="Arial" panose="020B0604020202020204" pitchFamily="34" charset="0"/>
              <a:buChar char="•"/>
            </a:pPr>
            <a:r>
              <a:rPr lang="en-GB" dirty="0"/>
              <a:t>But Jesus revealed God as Father – we are not free to choose otherwise.</a:t>
            </a:r>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43</a:t>
            </a:fld>
            <a:endParaRPr lang="en-US"/>
          </a:p>
        </p:txBody>
      </p:sp>
      <p:pic>
        <p:nvPicPr>
          <p:cNvPr id="6" name="Picture 2" descr="Father And Son Walking On Beach Stock ...">
            <a:extLst>
              <a:ext uri="{FF2B5EF4-FFF2-40B4-BE49-F238E27FC236}">
                <a16:creationId xmlns:a16="http://schemas.microsoft.com/office/drawing/2014/main" id="{CDCAFFFF-7C6B-63F2-6394-5797C492F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143" y="1167619"/>
            <a:ext cx="1959275" cy="130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613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E. </a:t>
            </a:r>
            <a:r>
              <a:rPr lang="en-US" dirty="0">
                <a:solidFill>
                  <a:schemeClr val="accent2">
                    <a:lumMod val="60000"/>
                    <a:lumOff val="40000"/>
                  </a:schemeClr>
                </a:solidFill>
              </a:rPr>
              <a:t>Who</a:t>
            </a:r>
            <a:r>
              <a:rPr lang="en-US" dirty="0"/>
              <a:t> is Father Almighty?</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fontScale="92500"/>
          </a:bodyPr>
          <a:lstStyle/>
          <a:p>
            <a:r>
              <a:rPr lang="en-US" u="sng" dirty="0"/>
              <a:t>1. Father</a:t>
            </a:r>
          </a:p>
          <a:p>
            <a:endParaRPr lang="en-GB" dirty="0">
              <a:solidFill>
                <a:schemeClr val="accent2">
                  <a:lumMod val="60000"/>
                  <a:lumOff val="40000"/>
                </a:schemeClr>
              </a:solidFill>
            </a:endParaRPr>
          </a:p>
          <a:p>
            <a:r>
              <a:rPr lang="en-GB" dirty="0">
                <a:solidFill>
                  <a:schemeClr val="accent2">
                    <a:lumMod val="60000"/>
                    <a:lumOff val="40000"/>
                  </a:schemeClr>
                </a:solidFill>
              </a:rPr>
              <a:t>We are His children</a:t>
            </a:r>
          </a:p>
          <a:p>
            <a:pPr marL="457200" indent="-457200">
              <a:buFont typeface="Arial" panose="020B0604020202020204" pitchFamily="34" charset="0"/>
              <a:buChar char="•"/>
            </a:pPr>
            <a:r>
              <a:rPr lang="en-GB" dirty="0"/>
              <a:t>Not by nature</a:t>
            </a:r>
          </a:p>
          <a:p>
            <a:pPr marL="457200" indent="-457200">
              <a:buFont typeface="Arial" panose="020B0604020202020204" pitchFamily="34" charset="0"/>
              <a:buChar char="•"/>
            </a:pPr>
            <a:r>
              <a:rPr lang="en-GB" dirty="0"/>
              <a:t>But by adoption in Christ; We are only children by virtue of being in the Son by the Spirit.</a:t>
            </a:r>
          </a:p>
          <a:p>
            <a:endParaRPr lang="en-GB" dirty="0">
              <a:solidFill>
                <a:schemeClr val="accent2">
                  <a:lumMod val="60000"/>
                  <a:lumOff val="40000"/>
                </a:schemeClr>
              </a:solidFill>
            </a:endParaRPr>
          </a:p>
          <a:p>
            <a:r>
              <a:rPr lang="en-SG" b="1" i="1" dirty="0"/>
              <a:t>Galatians 3:26 f</a:t>
            </a:r>
            <a:r>
              <a:rPr lang="en-SG" i="1" dirty="0"/>
              <a:t>or in Christ Jesus you are all sons of God, through faith.</a:t>
            </a:r>
            <a:r>
              <a:rPr lang="en-SG" dirty="0"/>
              <a:t> </a:t>
            </a:r>
          </a:p>
          <a:p>
            <a:r>
              <a:rPr lang="en-SG" i="1" dirty="0"/>
              <a:t>Rom 8:15 …you have received the Spirit of adoption as sons, by whom we cry, “Abba! Father!”</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44</a:t>
            </a:fld>
            <a:endParaRPr lang="en-US"/>
          </a:p>
        </p:txBody>
      </p:sp>
      <p:pic>
        <p:nvPicPr>
          <p:cNvPr id="14338" name="Picture 2" descr="True Way Presbyterian Church - English ...">
            <a:extLst>
              <a:ext uri="{FF2B5EF4-FFF2-40B4-BE49-F238E27FC236}">
                <a16:creationId xmlns:a16="http://schemas.microsoft.com/office/drawing/2014/main" id="{8FB2E27D-2DA5-DA9D-18D4-349147BD43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42"/>
          <a:stretch/>
        </p:blipFill>
        <p:spPr bwMode="auto">
          <a:xfrm>
            <a:off x="5805687" y="1097280"/>
            <a:ext cx="2342369" cy="201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961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E. </a:t>
            </a:r>
            <a:r>
              <a:rPr lang="en-US" dirty="0">
                <a:solidFill>
                  <a:schemeClr val="accent2">
                    <a:lumMod val="60000"/>
                    <a:lumOff val="40000"/>
                  </a:schemeClr>
                </a:solidFill>
              </a:rPr>
              <a:t>Who</a:t>
            </a:r>
            <a:r>
              <a:rPr lang="en-US" dirty="0"/>
              <a:t> is Father Almighty?</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49" y="1167619"/>
            <a:ext cx="7886700" cy="5393956"/>
          </a:xfrm>
        </p:spPr>
        <p:txBody>
          <a:bodyPr>
            <a:normAutofit/>
          </a:bodyPr>
          <a:lstStyle/>
          <a:p>
            <a:r>
              <a:rPr lang="en-US" u="sng" dirty="0"/>
              <a:t>2. Almighty</a:t>
            </a:r>
          </a:p>
          <a:p>
            <a:r>
              <a:rPr lang="en-GB" dirty="0">
                <a:solidFill>
                  <a:schemeClr val="accent2">
                    <a:lumMod val="60000"/>
                    <a:lumOff val="40000"/>
                  </a:schemeClr>
                </a:solidFill>
              </a:rPr>
              <a:t>Almighty, Creator of heaven and earth</a:t>
            </a:r>
          </a:p>
          <a:p>
            <a:pPr marL="457200" indent="-457200">
              <a:buFont typeface="Arial" panose="020B0604020202020204" pitchFamily="34" charset="0"/>
              <a:buChar char="•"/>
            </a:pPr>
            <a:r>
              <a:rPr lang="en-GB" dirty="0"/>
              <a:t>Echoes OT confession of God as Creator (2 Kgs 19:15; </a:t>
            </a:r>
            <a:r>
              <a:rPr lang="en-GB" dirty="0" err="1"/>
              <a:t>Psa</a:t>
            </a:r>
            <a:r>
              <a:rPr lang="en-GB" dirty="0"/>
              <a:t> 95; </a:t>
            </a:r>
            <a:r>
              <a:rPr lang="en-GB" dirty="0" err="1"/>
              <a:t>Exod</a:t>
            </a:r>
            <a:r>
              <a:rPr lang="en-GB" dirty="0"/>
              <a:t> 20:8–11; </a:t>
            </a:r>
            <a:r>
              <a:rPr lang="en-GB" dirty="0" err="1"/>
              <a:t>Deut</a:t>
            </a:r>
            <a:r>
              <a:rPr lang="en-GB" dirty="0"/>
              <a:t> 5:12–15) </a:t>
            </a:r>
          </a:p>
          <a:p>
            <a:pPr marL="457200" indent="-457200">
              <a:buFont typeface="Arial" panose="020B0604020202020204" pitchFamily="34" charset="0"/>
              <a:buChar char="•"/>
            </a:pPr>
            <a:r>
              <a:rPr lang="en-GB" dirty="0"/>
              <a:t>‘heaven and earth’ – refers to all things (merism)</a:t>
            </a:r>
          </a:p>
          <a:p>
            <a:pPr marL="457200" indent="-457200">
              <a:buFont typeface="Arial" panose="020B0604020202020204" pitchFamily="34" charset="0"/>
              <a:buChar char="•"/>
            </a:pPr>
            <a:r>
              <a:rPr lang="en-SG" b="1" dirty="0"/>
              <a:t>Against Gnosticism</a:t>
            </a:r>
          </a:p>
          <a:p>
            <a:pPr marL="1143000" lvl="1" indent="-457200"/>
            <a:r>
              <a:rPr lang="en-GB" dirty="0"/>
              <a:t>Matter is evil, spirit is good.</a:t>
            </a:r>
          </a:p>
          <a:p>
            <a:pPr marL="1143000" lvl="1" indent="-457200"/>
            <a:r>
              <a:rPr lang="en-GB" dirty="0"/>
              <a:t>The physical world was created by a lesser, ignorant, or even malevolent god (the Demiurge), not the true God.</a:t>
            </a:r>
          </a:p>
          <a:p>
            <a:pPr marL="457200" indent="-457200">
              <a:buFont typeface="Arial" panose="020B0604020202020204" pitchFamily="34" charset="0"/>
              <a:buChar char="•"/>
            </a:pPr>
            <a:endParaRPr lang="en-GB" dirty="0"/>
          </a:p>
          <a:p>
            <a:endParaRPr lang="en-GB" dirty="0">
              <a:solidFill>
                <a:schemeClr val="accent2">
                  <a:lumMod val="60000"/>
                  <a:lumOff val="40000"/>
                </a:schemeClr>
              </a:solidFill>
            </a:endParaRP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45</a:t>
            </a:fld>
            <a:endParaRPr lang="en-US"/>
          </a:p>
        </p:txBody>
      </p:sp>
      <p:pic>
        <p:nvPicPr>
          <p:cNvPr id="6" name="Picture 2" descr="The coherent creation worldview">
            <a:extLst>
              <a:ext uri="{FF2B5EF4-FFF2-40B4-BE49-F238E27FC236}">
                <a16:creationId xmlns:a16="http://schemas.microsoft.com/office/drawing/2014/main" id="{D47C4B11-5090-C481-1A2B-B0AA360EA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156" y="3609638"/>
            <a:ext cx="2286322" cy="131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167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A. </a:t>
            </a:r>
            <a:r>
              <a:rPr lang="en-US" dirty="0">
                <a:solidFill>
                  <a:schemeClr val="accent2">
                    <a:lumMod val="60000"/>
                    <a:lumOff val="40000"/>
                  </a:schemeClr>
                </a:solidFill>
              </a:rPr>
              <a:t>Why</a:t>
            </a:r>
            <a:r>
              <a:rPr lang="en-US" dirty="0"/>
              <a:t> </a:t>
            </a:r>
            <a:r>
              <a:rPr lang="en-US" dirty="0" err="1"/>
              <a:t>emphasise</a:t>
            </a:r>
            <a:r>
              <a:rPr lang="en-US" dirty="0"/>
              <a:t> Creed today?</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p:txBody>
          <a:bodyPr/>
          <a:lstStyle/>
          <a:p>
            <a:endParaRPr lang="en-US" dirty="0"/>
          </a:p>
          <a:p>
            <a:r>
              <a:rPr lang="en-US" dirty="0"/>
              <a:t>2. ‘</a:t>
            </a:r>
            <a:r>
              <a:rPr lang="en-US" dirty="0">
                <a:solidFill>
                  <a:schemeClr val="accent2">
                    <a:lumMod val="60000"/>
                    <a:lumOff val="40000"/>
                  </a:schemeClr>
                </a:solidFill>
              </a:rPr>
              <a:t>Why do we need the Creed when we have the Bible?</a:t>
            </a:r>
            <a:r>
              <a:rPr lang="en-US" dirty="0"/>
              <a:t> We should follow the Bible, not man-made religion.’</a:t>
            </a:r>
          </a:p>
          <a:p>
            <a:endParaRPr lang="en-US" dirty="0"/>
          </a:p>
          <a:p>
            <a:pPr marL="457200" indent="-457200">
              <a:buFont typeface="Arial" panose="020B0604020202020204" pitchFamily="34" charset="0"/>
              <a:buChar char="•"/>
            </a:pPr>
            <a:r>
              <a:rPr lang="en-US" dirty="0"/>
              <a:t>Bible is God’s Word in human words.</a:t>
            </a:r>
          </a:p>
          <a:p>
            <a:pPr marL="457200" indent="-457200">
              <a:buFont typeface="Arial" panose="020B0604020202020204" pitchFamily="34" charset="0"/>
              <a:buChar char="•"/>
            </a:pPr>
            <a:r>
              <a:rPr lang="en-US" dirty="0"/>
              <a:t>Wedge: Creed vs Canon (of Scripture)</a:t>
            </a:r>
          </a:p>
          <a:p>
            <a:pPr marL="457200" indent="-457200">
              <a:buFont typeface="Arial" panose="020B0604020202020204" pitchFamily="34" charset="0"/>
              <a:buChar char="•"/>
            </a:pPr>
            <a:r>
              <a:rPr lang="en-US" dirty="0"/>
              <a:t>Note: </a:t>
            </a:r>
            <a:r>
              <a:rPr lang="en-US" i="1" dirty="0"/>
              <a:t>Sola Scriptura </a:t>
            </a:r>
            <a:r>
              <a:rPr lang="en-US" dirty="0"/>
              <a:t>not </a:t>
            </a:r>
            <a:r>
              <a:rPr lang="en-US" i="1" dirty="0"/>
              <a:t>Solo Scriptura </a:t>
            </a:r>
          </a:p>
          <a:p>
            <a:pPr marL="457200" indent="-457200">
              <a:buFont typeface="Arial" panose="020B0604020202020204" pitchFamily="34" charset="0"/>
              <a:buChar char="•"/>
            </a:pPr>
            <a:endParaRPr lang="en-US" dirty="0">
              <a:solidFill>
                <a:schemeClr val="accent2">
                  <a:lumMod val="60000"/>
                  <a:lumOff val="40000"/>
                </a:schemeClr>
              </a:solidFill>
            </a:endParaRP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0E5B38F3-BB76-628F-39DA-43D4ADA259AD}"/>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5</a:t>
            </a:fld>
            <a:endParaRPr lang="en-US"/>
          </a:p>
        </p:txBody>
      </p:sp>
      <p:pic>
        <p:nvPicPr>
          <p:cNvPr id="6146" name="Picture 2" descr="Bible - Wikipedia">
            <a:extLst>
              <a:ext uri="{FF2B5EF4-FFF2-40B4-BE49-F238E27FC236}">
                <a16:creationId xmlns:a16="http://schemas.microsoft.com/office/drawing/2014/main" id="{7FC5BF89-09D0-A383-0307-D0C4BAAFE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772" y="5182732"/>
            <a:ext cx="1978600" cy="123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83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B. </a:t>
            </a:r>
            <a:r>
              <a:rPr lang="en-US" dirty="0">
                <a:solidFill>
                  <a:schemeClr val="accent2">
                    <a:lumMod val="60000"/>
                    <a:lumOff val="40000"/>
                  </a:schemeClr>
                </a:solidFill>
              </a:rPr>
              <a:t>How </a:t>
            </a:r>
            <a:r>
              <a:rPr lang="en-US" dirty="0"/>
              <a:t>it’s used in Early Church</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p:txBody>
          <a:bodyPr/>
          <a:lstStyle/>
          <a:p>
            <a:endParaRPr lang="en-US" dirty="0"/>
          </a:p>
          <a:p>
            <a:r>
              <a:rPr lang="en-US" dirty="0"/>
              <a:t>1. Preserving</a:t>
            </a:r>
          </a:p>
          <a:p>
            <a:endParaRPr lang="en-US" dirty="0"/>
          </a:p>
          <a:p>
            <a:r>
              <a:rPr lang="en-US" dirty="0"/>
              <a:t>2. Guiding</a:t>
            </a:r>
          </a:p>
          <a:p>
            <a:endParaRPr lang="en-US" dirty="0"/>
          </a:p>
          <a:p>
            <a:r>
              <a:rPr lang="en-US" dirty="0"/>
              <a:t>3. Confessing</a:t>
            </a:r>
          </a:p>
          <a:p>
            <a:endParaRPr lang="en-US" dirty="0"/>
          </a:p>
        </p:txBody>
      </p:sp>
      <p:sp>
        <p:nvSpPr>
          <p:cNvPr id="4" name="Slide Number Placeholder 3">
            <a:extLst>
              <a:ext uri="{FF2B5EF4-FFF2-40B4-BE49-F238E27FC236}">
                <a16:creationId xmlns:a16="http://schemas.microsoft.com/office/drawing/2014/main" id="{01545660-3390-C58B-AA27-CE8D63774BF0}"/>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6</a:t>
            </a:fld>
            <a:endParaRPr lang="en-US"/>
          </a:p>
        </p:txBody>
      </p:sp>
    </p:spTree>
    <p:extLst>
      <p:ext uri="{BB962C8B-B14F-4D97-AF65-F5344CB8AC3E}">
        <p14:creationId xmlns:p14="http://schemas.microsoft.com/office/powerpoint/2010/main" val="241110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B. </a:t>
            </a:r>
            <a:r>
              <a:rPr lang="en-US" dirty="0">
                <a:solidFill>
                  <a:schemeClr val="accent2">
                    <a:lumMod val="60000"/>
                    <a:lumOff val="40000"/>
                  </a:schemeClr>
                </a:solidFill>
              </a:rPr>
              <a:t>How </a:t>
            </a:r>
            <a:r>
              <a:rPr lang="en-US" dirty="0"/>
              <a:t>it’s used in Early Church</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p:txBody>
          <a:bodyPr/>
          <a:lstStyle/>
          <a:p>
            <a:r>
              <a:rPr lang="en-US" dirty="0"/>
              <a:t>1. Preserving</a:t>
            </a:r>
          </a:p>
          <a:p>
            <a:endParaRPr lang="en-US" dirty="0"/>
          </a:p>
          <a:p>
            <a:r>
              <a:rPr lang="en-US" dirty="0">
                <a:solidFill>
                  <a:schemeClr val="accent2">
                    <a:lumMod val="60000"/>
                    <a:lumOff val="40000"/>
                  </a:schemeClr>
                </a:solidFill>
              </a:rPr>
              <a:t>Christianity is a Traditioned Faith</a:t>
            </a:r>
          </a:p>
          <a:p>
            <a:pPr marL="457200" indent="-457200">
              <a:buFont typeface="Arial" panose="020B0604020202020204" pitchFamily="34" charset="0"/>
              <a:buChar char="•"/>
            </a:pPr>
            <a:r>
              <a:rPr lang="en-US" dirty="0"/>
              <a:t>Jesus and the OT Tradition</a:t>
            </a:r>
          </a:p>
          <a:p>
            <a:endParaRPr lang="en-US" i="1" dirty="0"/>
          </a:p>
          <a:p>
            <a:r>
              <a:rPr lang="en-US" i="1" dirty="0"/>
              <a:t>Matthew 5:17 Do not think that I have come to abolish the Law or the Prophets; I have not come to abolish them but to fulfill them.</a:t>
            </a:r>
          </a:p>
          <a:p>
            <a:pPr marL="1143000" lvl="1" indent="-45720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793466C-ECF9-2E91-CB7C-14AA30C91240}"/>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7</a:t>
            </a:fld>
            <a:endParaRPr lang="en-US"/>
          </a:p>
        </p:txBody>
      </p:sp>
      <p:pic>
        <p:nvPicPr>
          <p:cNvPr id="7170" name="Picture 2" descr="Passing the Baton - Summit Life Today ...">
            <a:extLst>
              <a:ext uri="{FF2B5EF4-FFF2-40B4-BE49-F238E27FC236}">
                <a16:creationId xmlns:a16="http://schemas.microsoft.com/office/drawing/2014/main" id="{8A42F52A-4601-40BC-61D8-FBEED44C8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287" y="1273644"/>
            <a:ext cx="2151063" cy="140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46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B. </a:t>
            </a:r>
            <a:r>
              <a:rPr lang="en-US" dirty="0">
                <a:solidFill>
                  <a:schemeClr val="accent2">
                    <a:lumMod val="60000"/>
                    <a:lumOff val="40000"/>
                  </a:schemeClr>
                </a:solidFill>
              </a:rPr>
              <a:t>How </a:t>
            </a:r>
            <a:r>
              <a:rPr lang="en-US" dirty="0"/>
              <a:t>it’s used in Early Church</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p:txBody>
          <a:bodyPr>
            <a:normAutofit/>
          </a:bodyPr>
          <a:lstStyle/>
          <a:p>
            <a:r>
              <a:rPr lang="en-US" dirty="0"/>
              <a:t>1. Preserving</a:t>
            </a:r>
          </a:p>
          <a:p>
            <a:endParaRPr lang="en-US" dirty="0"/>
          </a:p>
          <a:p>
            <a:r>
              <a:rPr lang="en-US" dirty="0">
                <a:solidFill>
                  <a:schemeClr val="accent2">
                    <a:lumMod val="60000"/>
                    <a:lumOff val="40000"/>
                  </a:schemeClr>
                </a:solidFill>
              </a:rPr>
              <a:t>Christianity is a Tradition Faith</a:t>
            </a:r>
          </a:p>
          <a:p>
            <a:pPr marL="457200" indent="-457200">
              <a:buFont typeface="Arial" panose="020B0604020202020204" pitchFamily="34" charset="0"/>
              <a:buChar char="•"/>
            </a:pPr>
            <a:r>
              <a:rPr lang="en-US" dirty="0"/>
              <a:t>The Apostolic Tradition</a:t>
            </a:r>
          </a:p>
          <a:p>
            <a:endParaRPr lang="en-SG" b="0" i="1" dirty="0"/>
          </a:p>
          <a:p>
            <a:r>
              <a:rPr lang="en-SG" b="0" i="1" dirty="0"/>
              <a:t>2 </a:t>
            </a:r>
            <a:r>
              <a:rPr lang="en-SG" b="0" i="1" dirty="0" err="1"/>
              <a:t>Thess</a:t>
            </a:r>
            <a:r>
              <a:rPr lang="en-SG" b="0" i="1" dirty="0"/>
              <a:t> 2:15: So then, brothers, stand firm and hold to the traditions that you were taught by us, either by our spoken word or by our letter. </a:t>
            </a:r>
          </a:p>
          <a:p>
            <a:endParaRPr lang="en-SG" b="0" i="1" dirty="0"/>
          </a:p>
          <a:p>
            <a:r>
              <a:rPr lang="en-SG" b="0" i="1" dirty="0"/>
              <a:t>Jude 3: …contend for the faith that was once for all delivered to the saints. </a:t>
            </a:r>
            <a:endParaRPr lang="en-US" b="0" i="1"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70E2E7B-6FCD-11A5-22A5-628C51796780}"/>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8</a:t>
            </a:fld>
            <a:endParaRPr lang="en-US"/>
          </a:p>
        </p:txBody>
      </p:sp>
      <p:pic>
        <p:nvPicPr>
          <p:cNvPr id="5" name="Picture 2" descr="Passing the Baton - Summit Life Today ...">
            <a:extLst>
              <a:ext uri="{FF2B5EF4-FFF2-40B4-BE49-F238E27FC236}">
                <a16:creationId xmlns:a16="http://schemas.microsoft.com/office/drawing/2014/main" id="{A4EC1905-4AAE-C048-ACF8-131E8671D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287" y="1273644"/>
            <a:ext cx="2151063" cy="140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648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4F83-94D2-4F83-241E-08F07E6342D8}"/>
              </a:ext>
            </a:extLst>
          </p:cNvPr>
          <p:cNvSpPr>
            <a:spLocks noGrp="1"/>
          </p:cNvSpPr>
          <p:nvPr>
            <p:ph type="title"/>
          </p:nvPr>
        </p:nvSpPr>
        <p:spPr/>
        <p:txBody>
          <a:bodyPr/>
          <a:lstStyle/>
          <a:p>
            <a:r>
              <a:rPr lang="en-US" dirty="0"/>
              <a:t>B. </a:t>
            </a:r>
            <a:r>
              <a:rPr lang="en-US" dirty="0">
                <a:solidFill>
                  <a:schemeClr val="accent2">
                    <a:lumMod val="60000"/>
                    <a:lumOff val="40000"/>
                  </a:schemeClr>
                </a:solidFill>
              </a:rPr>
              <a:t>How </a:t>
            </a:r>
            <a:r>
              <a:rPr lang="en-US" dirty="0"/>
              <a:t>it’s used in Early Church</a:t>
            </a:r>
          </a:p>
        </p:txBody>
      </p:sp>
      <p:sp>
        <p:nvSpPr>
          <p:cNvPr id="3" name="Content Placeholder 2">
            <a:extLst>
              <a:ext uri="{FF2B5EF4-FFF2-40B4-BE49-F238E27FC236}">
                <a16:creationId xmlns:a16="http://schemas.microsoft.com/office/drawing/2014/main" id="{EAA5561B-FF9D-18BB-DEFC-38E774274422}"/>
              </a:ext>
            </a:extLst>
          </p:cNvPr>
          <p:cNvSpPr>
            <a:spLocks noGrp="1"/>
          </p:cNvSpPr>
          <p:nvPr>
            <p:ph idx="1"/>
          </p:nvPr>
        </p:nvSpPr>
        <p:spPr/>
        <p:txBody>
          <a:bodyPr>
            <a:normAutofit/>
          </a:bodyPr>
          <a:lstStyle/>
          <a:p>
            <a:r>
              <a:rPr lang="en-US" dirty="0"/>
              <a:t>1. Preserving</a:t>
            </a:r>
          </a:p>
          <a:p>
            <a:endParaRPr lang="en-US" dirty="0"/>
          </a:p>
          <a:p>
            <a:r>
              <a:rPr lang="en-US" dirty="0">
                <a:solidFill>
                  <a:schemeClr val="accent2">
                    <a:lumMod val="60000"/>
                    <a:lumOff val="40000"/>
                  </a:schemeClr>
                </a:solidFill>
              </a:rPr>
              <a:t>“rule of faith” </a:t>
            </a:r>
            <a:r>
              <a:rPr lang="en-US" i="1" dirty="0">
                <a:solidFill>
                  <a:schemeClr val="accent2">
                    <a:lumMod val="60000"/>
                    <a:lumOff val="40000"/>
                  </a:schemeClr>
                </a:solidFill>
              </a:rPr>
              <a:t>(</a:t>
            </a:r>
            <a:r>
              <a:rPr lang="en-US" i="1" dirty="0" err="1">
                <a:solidFill>
                  <a:schemeClr val="accent2">
                    <a:lumMod val="60000"/>
                    <a:lumOff val="40000"/>
                  </a:schemeClr>
                </a:solidFill>
              </a:rPr>
              <a:t>regula</a:t>
            </a:r>
            <a:r>
              <a:rPr lang="en-US" i="1" dirty="0">
                <a:solidFill>
                  <a:schemeClr val="accent2">
                    <a:lumMod val="60000"/>
                    <a:lumOff val="40000"/>
                  </a:schemeClr>
                </a:solidFill>
              </a:rPr>
              <a:t> fidei)</a:t>
            </a:r>
            <a:r>
              <a:rPr lang="en-US" dirty="0">
                <a:solidFill>
                  <a:schemeClr val="accent2">
                    <a:lumMod val="60000"/>
                    <a:lumOff val="40000"/>
                  </a:schemeClr>
                </a:solidFill>
              </a:rPr>
              <a:t> </a:t>
            </a:r>
          </a:p>
          <a:p>
            <a:r>
              <a:rPr lang="en-US" dirty="0">
                <a:solidFill>
                  <a:schemeClr val="accent2">
                    <a:lumMod val="60000"/>
                    <a:lumOff val="40000"/>
                  </a:schemeClr>
                </a:solidFill>
              </a:rPr>
              <a:t>=Apostolic Tradition</a:t>
            </a:r>
          </a:p>
          <a:p>
            <a:endParaRPr lang="en-US" dirty="0">
              <a:solidFill>
                <a:schemeClr val="accent2">
                  <a:lumMod val="60000"/>
                  <a:lumOff val="40000"/>
                </a:schemeClr>
              </a:solidFill>
            </a:endParaRPr>
          </a:p>
          <a:p>
            <a:pPr marL="457200" indent="-457200">
              <a:buFont typeface="Arial" panose="020B0604020202020204" pitchFamily="34" charset="0"/>
              <a:buChar char="•"/>
            </a:pPr>
            <a:r>
              <a:rPr lang="en-US" dirty="0"/>
              <a:t>The ‘rule of faith’ is the apostolic summary of core Christian beliefs, guiding Scripture interpretation, doctrine, and church life.</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0A7F024-71EF-E411-6261-3F7203D6BAD9}"/>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9</a:t>
            </a:fld>
            <a:endParaRPr lang="en-US"/>
          </a:p>
        </p:txBody>
      </p:sp>
      <p:pic>
        <p:nvPicPr>
          <p:cNvPr id="6" name="Picture 2" descr="Passing the Baton - Summit Life Today ...">
            <a:extLst>
              <a:ext uri="{FF2B5EF4-FFF2-40B4-BE49-F238E27FC236}">
                <a16:creationId xmlns:a16="http://schemas.microsoft.com/office/drawing/2014/main" id="{D0F098DD-2C08-F060-1E35-04302B181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287" y="1273644"/>
            <a:ext cx="2151063" cy="140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5206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5024</TotalTime>
  <Words>5234</Words>
  <Application>Microsoft Macintosh PowerPoint</Application>
  <PresentationFormat>On-screen Show (4:3)</PresentationFormat>
  <Paragraphs>502</Paragraphs>
  <Slides>45</Slides>
  <Notes>44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Overpass</vt:lpstr>
      <vt:lpstr>Adobe Caslon Pro</vt:lpstr>
      <vt:lpstr>Arial</vt:lpstr>
      <vt:lpstr>Calibri</vt:lpstr>
      <vt:lpstr>Courier New</vt:lpstr>
      <vt:lpstr>Garamond</vt:lpstr>
      <vt:lpstr>RocaOne-Bold</vt:lpstr>
      <vt:lpstr>RocaOne-Lt</vt:lpstr>
      <vt:lpstr>Wingdings</vt:lpstr>
      <vt:lpstr>Office Theme</vt:lpstr>
      <vt:lpstr>CREDO 1.  ‘I believe in God, the Father Almighty, Creator of heaven and earth.’</vt:lpstr>
      <vt:lpstr>Do you agree?</vt:lpstr>
      <vt:lpstr>Plan for today. </vt:lpstr>
      <vt:lpstr>A. Why emphasise Creed today?</vt:lpstr>
      <vt:lpstr>A. Why emphasise Creed today?</vt:lpstr>
      <vt:lpstr>B. How it’s used in Early Church</vt:lpstr>
      <vt:lpstr>B. How it’s used in Early Church</vt:lpstr>
      <vt:lpstr>B. How it’s used in Early Church</vt:lpstr>
      <vt:lpstr>B. How it’s used in Early Church</vt:lpstr>
      <vt:lpstr>B. How it’s used in Early Church</vt:lpstr>
      <vt:lpstr>B. How it’s used in Early Church</vt:lpstr>
      <vt:lpstr>B. How it’s used in Early Church</vt:lpstr>
      <vt:lpstr>B. How it’s used in Early Church</vt:lpstr>
      <vt:lpstr>B. How it’s used in Early Church</vt:lpstr>
      <vt:lpstr>B. How it’s used in Early Church</vt:lpstr>
      <vt:lpstr>B. How it’s used in Early Church</vt:lpstr>
      <vt:lpstr>B. How it’s used in Early Church</vt:lpstr>
      <vt:lpstr>C. Why this structure?</vt:lpstr>
      <vt:lpstr>C. Why this structure?</vt:lpstr>
      <vt:lpstr>C. Why this structure?</vt:lpstr>
      <vt:lpstr>C. Why this structure?</vt:lpstr>
      <vt:lpstr>C. Why this structure?</vt:lpstr>
      <vt:lpstr>C. Why this structure?</vt:lpstr>
      <vt:lpstr>C. Why this structure?</vt:lpstr>
      <vt:lpstr>C. Why this structure?</vt:lpstr>
      <vt:lpstr>Pause.</vt:lpstr>
      <vt:lpstr>‘I believe in God, the Father Almighty, Creator of heaven and earth.’</vt:lpstr>
      <vt:lpstr>D. What is Faith?</vt:lpstr>
      <vt:lpstr>D. What is Faith?</vt:lpstr>
      <vt:lpstr>D. What is Faith?</vt:lpstr>
      <vt:lpstr>D. What is Faith?</vt:lpstr>
      <vt:lpstr>D. What is Faith?</vt:lpstr>
      <vt:lpstr>D. What is Faith?</vt:lpstr>
      <vt:lpstr>D. What is Faith?</vt:lpstr>
      <vt:lpstr>D. What is Faith?</vt:lpstr>
      <vt:lpstr>D. What is Faith?</vt:lpstr>
      <vt:lpstr>D. What is Faith?</vt:lpstr>
      <vt:lpstr>D. What is Faith?</vt:lpstr>
      <vt:lpstr>D. What is Faith?</vt:lpstr>
      <vt:lpstr>D. What is Faith?</vt:lpstr>
      <vt:lpstr>E. Who is Father Almighty?</vt:lpstr>
      <vt:lpstr>E. Who is Father Almighty?</vt:lpstr>
      <vt:lpstr>E. Who is Father Almighty?</vt:lpstr>
      <vt:lpstr>E. Who is Father Almighty?</vt:lpstr>
      <vt:lpstr>E. Who is Father Almighty?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Lee</dc:creator>
  <cp:lastModifiedBy>Charles Lee</cp:lastModifiedBy>
  <cp:revision>45</cp:revision>
  <dcterms:created xsi:type="dcterms:W3CDTF">2023-05-24T06:31:47Z</dcterms:created>
  <dcterms:modified xsi:type="dcterms:W3CDTF">2025-08-03T13:59:38Z</dcterms:modified>
</cp:coreProperties>
</file>