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59"/>
  </p:notesMasterIdLst>
  <p:sldIdLst>
    <p:sldId id="258" r:id="rId2"/>
    <p:sldId id="327" r:id="rId3"/>
    <p:sldId id="356" r:id="rId4"/>
    <p:sldId id="352" r:id="rId5"/>
    <p:sldId id="357" r:id="rId6"/>
    <p:sldId id="362" r:id="rId7"/>
    <p:sldId id="363" r:id="rId8"/>
    <p:sldId id="364" r:id="rId9"/>
    <p:sldId id="348" r:id="rId10"/>
    <p:sldId id="311" r:id="rId11"/>
    <p:sldId id="370" r:id="rId12"/>
    <p:sldId id="375" r:id="rId13"/>
    <p:sldId id="371" r:id="rId14"/>
    <p:sldId id="372" r:id="rId15"/>
    <p:sldId id="373" r:id="rId16"/>
    <p:sldId id="374" r:id="rId17"/>
    <p:sldId id="257" r:id="rId18"/>
    <p:sldId id="312" r:id="rId19"/>
    <p:sldId id="359" r:id="rId20"/>
    <p:sldId id="261" r:id="rId21"/>
    <p:sldId id="360" r:id="rId22"/>
    <p:sldId id="313" r:id="rId23"/>
    <p:sldId id="361" r:id="rId24"/>
    <p:sldId id="315" r:id="rId25"/>
    <p:sldId id="377" r:id="rId26"/>
    <p:sldId id="358" r:id="rId27"/>
    <p:sldId id="316" r:id="rId28"/>
    <p:sldId id="365" r:id="rId29"/>
    <p:sldId id="366" r:id="rId30"/>
    <p:sldId id="367" r:id="rId31"/>
    <p:sldId id="318" r:id="rId32"/>
    <p:sldId id="368" r:id="rId33"/>
    <p:sldId id="369" r:id="rId34"/>
    <p:sldId id="378" r:id="rId35"/>
    <p:sldId id="319" r:id="rId36"/>
    <p:sldId id="326" r:id="rId37"/>
    <p:sldId id="324" r:id="rId38"/>
    <p:sldId id="328" r:id="rId39"/>
    <p:sldId id="329" r:id="rId40"/>
    <p:sldId id="330" r:id="rId41"/>
    <p:sldId id="331" r:id="rId42"/>
    <p:sldId id="332" r:id="rId43"/>
    <p:sldId id="333" r:id="rId44"/>
    <p:sldId id="334" r:id="rId45"/>
    <p:sldId id="335" r:id="rId46"/>
    <p:sldId id="336" r:id="rId47"/>
    <p:sldId id="337" r:id="rId48"/>
    <p:sldId id="339" r:id="rId49"/>
    <p:sldId id="338" r:id="rId50"/>
    <p:sldId id="340" r:id="rId51"/>
    <p:sldId id="341" r:id="rId52"/>
    <p:sldId id="342" r:id="rId53"/>
    <p:sldId id="344" r:id="rId54"/>
    <p:sldId id="345" r:id="rId55"/>
    <p:sldId id="347" r:id="rId56"/>
    <p:sldId id="349" r:id="rId57"/>
    <p:sldId id="322"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549"/>
    <p:restoredTop sz="72662"/>
  </p:normalViewPr>
  <p:slideViewPr>
    <p:cSldViewPr snapToGrid="0" snapToObjects="1">
      <p:cViewPr varScale="1">
        <p:scale>
          <a:sx n="86" d="100"/>
          <a:sy n="86" d="100"/>
        </p:scale>
        <p:origin x="1000" y="184"/>
      </p:cViewPr>
      <p:guideLst/>
    </p:cSldViewPr>
  </p:slideViewPr>
  <p:notesTextViewPr>
    <p:cViewPr>
      <p:scale>
        <a:sx n="180" d="100"/>
        <a:sy n="18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A4C536-CB66-CE43-8EF2-A61B42A82C8D}" type="datetimeFigureOut">
              <a:rPr lang="en-US" smtClean="0"/>
              <a:t>9/11/25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ABD2F6-335B-E14F-83C2-BDD05C99B67B}" type="slidenum">
              <a:rPr lang="en-US" smtClean="0"/>
              <a:t>‹#›</a:t>
            </a:fld>
            <a:endParaRPr lang="en-US"/>
          </a:p>
        </p:txBody>
      </p:sp>
    </p:spTree>
    <p:extLst>
      <p:ext uri="{BB962C8B-B14F-4D97-AF65-F5344CB8AC3E}">
        <p14:creationId xmlns:p14="http://schemas.microsoft.com/office/powerpoint/2010/main" val="185747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E7ABD2F6-335B-E14F-83C2-BDD05C99B67B}" type="slidenum">
              <a:rPr lang="en-US" smtClean="0"/>
              <a:t>1</a:t>
            </a:fld>
            <a:endParaRPr lang="en-US"/>
          </a:p>
        </p:txBody>
      </p:sp>
    </p:spTree>
    <p:extLst>
      <p:ext uri="{BB962C8B-B14F-4D97-AF65-F5344CB8AC3E}">
        <p14:creationId xmlns:p14="http://schemas.microsoft.com/office/powerpoint/2010/main" val="3446967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10</a:t>
            </a:fld>
            <a:endParaRPr lang="en-US"/>
          </a:p>
        </p:txBody>
      </p:sp>
    </p:spTree>
    <p:extLst>
      <p:ext uri="{BB962C8B-B14F-4D97-AF65-F5344CB8AC3E}">
        <p14:creationId xmlns:p14="http://schemas.microsoft.com/office/powerpoint/2010/main" val="232652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11</a:t>
            </a:fld>
            <a:endParaRPr lang="en-US"/>
          </a:p>
        </p:txBody>
      </p:sp>
    </p:spTree>
    <p:extLst>
      <p:ext uri="{BB962C8B-B14F-4D97-AF65-F5344CB8AC3E}">
        <p14:creationId xmlns:p14="http://schemas.microsoft.com/office/powerpoint/2010/main" val="1778195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Jesus is both </a:t>
            </a:r>
            <a:r>
              <a:rPr lang="en-SG" b="1" dirty="0"/>
              <a:t>covenant Lord and covenant partner</a:t>
            </a:r>
            <a:r>
              <a:rPr lang="en-SG" dirty="0"/>
              <a:t> anticipated by the Old Testament. As </a:t>
            </a:r>
            <a:r>
              <a:rPr lang="en-SG" b="1" dirty="0"/>
              <a:t>fully God</a:t>
            </a:r>
            <a:r>
              <a:rPr lang="en-SG" dirty="0"/>
              <a:t>, he comes as YHWH himself—the covenant Lord who redeems, commands, and restores his people (Isaiah 40:3; Malachi 3:1). As </a:t>
            </a:r>
            <a:r>
              <a:rPr lang="en-SG" b="1" dirty="0"/>
              <a:t>fully man</a:t>
            </a:r>
            <a:r>
              <a:rPr lang="en-SG" dirty="0"/>
              <a:t>, he stands within Israel’s story as the true covenant partner, fulfilling the vocation where Adam, Israel, and David failed (Romans 5:19; Isaiah 53). The two natures unite in one person so that Jesus both enacts God’s covenant promises and answers covenant obligations. Thus, only the God-man could secure the covenant relationship, uniting divine faithfulness with human obedience.</a:t>
            </a:r>
          </a:p>
          <a:p>
            <a:pPr>
              <a:buFont typeface="Arial" panose="020B0604020202020204" pitchFamily="34" charset="0"/>
              <a:buChar char="•"/>
            </a:pPr>
            <a:r>
              <a:rPr lang="en-SG" dirty="0"/>
              <a:t>The </a:t>
            </a:r>
            <a:r>
              <a:rPr lang="en-SG" b="1" dirty="0"/>
              <a:t>Lord of the covenant</a:t>
            </a:r>
            <a:r>
              <a:rPr lang="en-SG" dirty="0"/>
              <a:t> must be God himself, since no creature can bring the new creation or forgive sins.</a:t>
            </a:r>
          </a:p>
          <a:p>
            <a:pPr>
              <a:buFont typeface="Arial" panose="020B0604020202020204" pitchFamily="34" charset="0"/>
              <a:buChar char="•"/>
            </a:pPr>
            <a:r>
              <a:rPr lang="en-SG" dirty="0"/>
              <a:t>The </a:t>
            </a:r>
            <a:r>
              <a:rPr lang="en-SG" b="1" dirty="0"/>
              <a:t>partner in covenant</a:t>
            </a:r>
            <a:r>
              <a:rPr lang="en-SG" dirty="0"/>
              <a:t> must be truly human, since God’s covenant demands real obedience, suffering, and death on behalf of humanity.</a:t>
            </a:r>
          </a:p>
          <a:p>
            <a:pPr>
              <a:buFont typeface="Arial" panose="020B0604020202020204" pitchFamily="34" charset="0"/>
              <a:buChar char="•"/>
            </a:pPr>
            <a:r>
              <a:rPr lang="en-SG" dirty="0"/>
              <a:t>The OT anticipates this paradox: YHWH will come to save (Isaiah 59:16–20), yet the Servant of the Lord will obey and suffer as Israel’s representative (Isaiah 42; 53).</a:t>
            </a:r>
          </a:p>
          <a:p>
            <a:pPr>
              <a:buFont typeface="Arial" panose="020B0604020202020204" pitchFamily="34" charset="0"/>
              <a:buChar char="•"/>
            </a:pPr>
            <a:r>
              <a:rPr lang="en-SG" dirty="0"/>
              <a:t>Only in Christ—true God and true man—are covenant Lordship and partnership perfectly united.</a:t>
            </a:r>
          </a:p>
          <a:p>
            <a:endParaRPr lang="en-SG" dirty="0"/>
          </a:p>
        </p:txBody>
      </p:sp>
      <p:sp>
        <p:nvSpPr>
          <p:cNvPr id="4" name="Slide Number Placeholder 3"/>
          <p:cNvSpPr>
            <a:spLocks noGrp="1"/>
          </p:cNvSpPr>
          <p:nvPr>
            <p:ph type="sldNum" sz="quarter" idx="5"/>
          </p:nvPr>
        </p:nvSpPr>
        <p:spPr/>
        <p:txBody>
          <a:bodyPr/>
          <a:lstStyle/>
          <a:p>
            <a:fld id="{E7ABD2F6-335B-E14F-83C2-BDD05C99B67B}" type="slidenum">
              <a:rPr lang="en-US" smtClean="0"/>
              <a:t>13</a:t>
            </a:fld>
            <a:endParaRPr lang="en-US"/>
          </a:p>
        </p:txBody>
      </p:sp>
    </p:spTree>
    <p:extLst>
      <p:ext uri="{BB962C8B-B14F-4D97-AF65-F5344CB8AC3E}">
        <p14:creationId xmlns:p14="http://schemas.microsoft.com/office/powerpoint/2010/main" val="3138639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Jesus is both </a:t>
            </a:r>
            <a:r>
              <a:rPr lang="en-SG" b="1" dirty="0"/>
              <a:t>covenant Lord and covenant partner</a:t>
            </a:r>
            <a:r>
              <a:rPr lang="en-SG" dirty="0"/>
              <a:t> anticipated by the Old Testament. As </a:t>
            </a:r>
            <a:r>
              <a:rPr lang="en-SG" b="1" dirty="0"/>
              <a:t>fully God</a:t>
            </a:r>
            <a:r>
              <a:rPr lang="en-SG" dirty="0"/>
              <a:t>, he comes as YHWH himself—the covenant Lord who redeems, commands, and restores his people (Isaiah 40:3; Malachi 3:1). As </a:t>
            </a:r>
            <a:r>
              <a:rPr lang="en-SG" b="1" dirty="0"/>
              <a:t>fully man</a:t>
            </a:r>
            <a:r>
              <a:rPr lang="en-SG" dirty="0"/>
              <a:t>, he stands within Israel’s story as the true covenant partner, fulfilling the vocation where Adam, Israel, and David failed (Romans 5:19; Isaiah 53). The two natures unite in one person so that Jesus both enacts God’s covenant promises and answers covenant obligations. Thus, only the God-man could secure the covenant relationship, uniting divine faithfulness with human obedience.</a:t>
            </a:r>
          </a:p>
          <a:p>
            <a:pPr>
              <a:buFont typeface="Arial" panose="020B0604020202020204" pitchFamily="34" charset="0"/>
              <a:buChar char="•"/>
            </a:pPr>
            <a:r>
              <a:rPr lang="en-SG" dirty="0"/>
              <a:t>The </a:t>
            </a:r>
            <a:r>
              <a:rPr lang="en-SG" b="1" dirty="0"/>
              <a:t>Lord of the covenant</a:t>
            </a:r>
            <a:r>
              <a:rPr lang="en-SG" dirty="0"/>
              <a:t> must be God himself, since no creature can bring the new creation or forgive sins.</a:t>
            </a:r>
          </a:p>
          <a:p>
            <a:pPr>
              <a:buFont typeface="Arial" panose="020B0604020202020204" pitchFamily="34" charset="0"/>
              <a:buChar char="•"/>
            </a:pPr>
            <a:r>
              <a:rPr lang="en-SG" dirty="0"/>
              <a:t>The </a:t>
            </a:r>
            <a:r>
              <a:rPr lang="en-SG" b="1" dirty="0"/>
              <a:t>partner in covenant</a:t>
            </a:r>
            <a:r>
              <a:rPr lang="en-SG" dirty="0"/>
              <a:t> must be truly human, since God’s covenant demands real obedience, suffering, and death on behalf of humanity.</a:t>
            </a:r>
          </a:p>
          <a:p>
            <a:pPr>
              <a:buFont typeface="Arial" panose="020B0604020202020204" pitchFamily="34" charset="0"/>
              <a:buChar char="•"/>
            </a:pPr>
            <a:r>
              <a:rPr lang="en-SG" dirty="0"/>
              <a:t>The OT anticipates this paradox: YHWH will come to save (Isaiah 59:16–20), yet the Servant of the Lord will obey and suffer as Israel’s representative (Isaiah 42; 53).</a:t>
            </a:r>
          </a:p>
          <a:p>
            <a:pPr>
              <a:buFont typeface="Arial" panose="020B0604020202020204" pitchFamily="34" charset="0"/>
              <a:buChar char="•"/>
            </a:pPr>
            <a:r>
              <a:rPr lang="en-SG" dirty="0"/>
              <a:t>Only in Christ—true God and true man—are covenant Lordship and partnership perfectly united.</a:t>
            </a:r>
          </a:p>
          <a:p>
            <a:endParaRPr lang="en-SG" dirty="0"/>
          </a:p>
        </p:txBody>
      </p:sp>
      <p:sp>
        <p:nvSpPr>
          <p:cNvPr id="4" name="Slide Number Placeholder 3"/>
          <p:cNvSpPr>
            <a:spLocks noGrp="1"/>
          </p:cNvSpPr>
          <p:nvPr>
            <p:ph type="sldNum" sz="quarter" idx="5"/>
          </p:nvPr>
        </p:nvSpPr>
        <p:spPr/>
        <p:txBody>
          <a:bodyPr/>
          <a:lstStyle/>
          <a:p>
            <a:fld id="{E7ABD2F6-335B-E14F-83C2-BDD05C99B67B}" type="slidenum">
              <a:rPr lang="en-US" smtClean="0"/>
              <a:t>14</a:t>
            </a:fld>
            <a:endParaRPr lang="en-US"/>
          </a:p>
        </p:txBody>
      </p:sp>
    </p:spTree>
    <p:extLst>
      <p:ext uri="{BB962C8B-B14F-4D97-AF65-F5344CB8AC3E}">
        <p14:creationId xmlns:p14="http://schemas.microsoft.com/office/powerpoint/2010/main" val="2183509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Jesus is both </a:t>
            </a:r>
            <a:r>
              <a:rPr lang="en-SG" b="1" dirty="0"/>
              <a:t>covenant Lord and covenant partner</a:t>
            </a:r>
            <a:r>
              <a:rPr lang="en-SG" dirty="0"/>
              <a:t> anticipated by the Old Testament. As </a:t>
            </a:r>
            <a:r>
              <a:rPr lang="en-SG" b="1" dirty="0"/>
              <a:t>fully God</a:t>
            </a:r>
            <a:r>
              <a:rPr lang="en-SG" dirty="0"/>
              <a:t>, he comes as YHWH himself—the covenant Lord who redeems, commands, and restores his people (Isaiah 40:3; Malachi 3:1). As </a:t>
            </a:r>
            <a:r>
              <a:rPr lang="en-SG" b="1" dirty="0"/>
              <a:t>fully man</a:t>
            </a:r>
            <a:r>
              <a:rPr lang="en-SG" dirty="0"/>
              <a:t>, he stands within Israel’s story as the true covenant partner, fulfilling the vocation where Adam, Israel, and David failed (Romans 5:19; Isaiah 53). The two natures unite in one person so that Jesus both enacts God’s covenant promises and answers covenant obligations. Thus, only the God-man could secure the covenant relationship, uniting divine faithfulness with human obedience.</a:t>
            </a:r>
          </a:p>
          <a:p>
            <a:pPr>
              <a:buFont typeface="Arial" panose="020B0604020202020204" pitchFamily="34" charset="0"/>
              <a:buChar char="•"/>
            </a:pPr>
            <a:r>
              <a:rPr lang="en-SG" dirty="0"/>
              <a:t>The </a:t>
            </a:r>
            <a:r>
              <a:rPr lang="en-SG" b="1" dirty="0"/>
              <a:t>Lord of the covenant</a:t>
            </a:r>
            <a:r>
              <a:rPr lang="en-SG" dirty="0"/>
              <a:t> must be God himself, since no creature can bring the new creation or forgive sins.</a:t>
            </a:r>
          </a:p>
          <a:p>
            <a:pPr>
              <a:buFont typeface="Arial" panose="020B0604020202020204" pitchFamily="34" charset="0"/>
              <a:buChar char="•"/>
            </a:pPr>
            <a:r>
              <a:rPr lang="en-SG" dirty="0"/>
              <a:t>The </a:t>
            </a:r>
            <a:r>
              <a:rPr lang="en-SG" b="1" dirty="0"/>
              <a:t>partner in covenant</a:t>
            </a:r>
            <a:r>
              <a:rPr lang="en-SG" dirty="0"/>
              <a:t> must be truly human, since God’s covenant demands real obedience, suffering, and death on behalf of humanity.</a:t>
            </a:r>
          </a:p>
          <a:p>
            <a:pPr>
              <a:buFont typeface="Arial" panose="020B0604020202020204" pitchFamily="34" charset="0"/>
              <a:buChar char="•"/>
            </a:pPr>
            <a:r>
              <a:rPr lang="en-SG" dirty="0"/>
              <a:t>The OT anticipates this paradox: YHWH will come to save (Isaiah 59:16–20), yet the Servant of the Lord will obey and suffer as Israel’s representative (Isaiah 42; 53).</a:t>
            </a:r>
          </a:p>
          <a:p>
            <a:pPr>
              <a:buFont typeface="Arial" panose="020B0604020202020204" pitchFamily="34" charset="0"/>
              <a:buChar char="•"/>
            </a:pPr>
            <a:r>
              <a:rPr lang="en-SG" dirty="0"/>
              <a:t>Only in Christ—true God and true man—are covenant Lordship and partnership perfectly united.</a:t>
            </a:r>
          </a:p>
          <a:p>
            <a:endParaRPr lang="en-SG" dirty="0"/>
          </a:p>
        </p:txBody>
      </p:sp>
      <p:sp>
        <p:nvSpPr>
          <p:cNvPr id="4" name="Slide Number Placeholder 3"/>
          <p:cNvSpPr>
            <a:spLocks noGrp="1"/>
          </p:cNvSpPr>
          <p:nvPr>
            <p:ph type="sldNum" sz="quarter" idx="5"/>
          </p:nvPr>
        </p:nvSpPr>
        <p:spPr/>
        <p:txBody>
          <a:bodyPr/>
          <a:lstStyle/>
          <a:p>
            <a:fld id="{E7ABD2F6-335B-E14F-83C2-BDD05C99B67B}" type="slidenum">
              <a:rPr lang="en-US" smtClean="0"/>
              <a:t>15</a:t>
            </a:fld>
            <a:endParaRPr lang="en-US"/>
          </a:p>
        </p:txBody>
      </p:sp>
    </p:spTree>
    <p:extLst>
      <p:ext uri="{BB962C8B-B14F-4D97-AF65-F5344CB8AC3E}">
        <p14:creationId xmlns:p14="http://schemas.microsoft.com/office/powerpoint/2010/main" val="140639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Jesus is both </a:t>
            </a:r>
            <a:r>
              <a:rPr lang="en-SG" b="1" dirty="0"/>
              <a:t>covenant Lord and covenant partner</a:t>
            </a:r>
            <a:r>
              <a:rPr lang="en-SG" dirty="0"/>
              <a:t> anticipated by the Old Testament. As </a:t>
            </a:r>
            <a:r>
              <a:rPr lang="en-SG" b="1" dirty="0"/>
              <a:t>fully God</a:t>
            </a:r>
            <a:r>
              <a:rPr lang="en-SG" dirty="0"/>
              <a:t>, he comes as YHWH himself—the covenant Lord who redeems, commands, and restores his people (Isaiah 40:3; Malachi 3:1). As </a:t>
            </a:r>
            <a:r>
              <a:rPr lang="en-SG" b="1" dirty="0"/>
              <a:t>fully man</a:t>
            </a:r>
            <a:r>
              <a:rPr lang="en-SG" dirty="0"/>
              <a:t>, he stands within Israel’s story as the true covenant partner, fulfilling the vocation where Adam, Israel, and David failed (Romans 5:19; Isaiah 53). The two natures unite in one person so that Jesus both enacts God’s covenant promises and answers covenant obligations. Thus, only the God-man could secure the covenant relationship, uniting divine faithfulness with human obedience.</a:t>
            </a:r>
          </a:p>
          <a:p>
            <a:pPr>
              <a:buFont typeface="Arial" panose="020B0604020202020204" pitchFamily="34" charset="0"/>
              <a:buChar char="•"/>
            </a:pPr>
            <a:r>
              <a:rPr lang="en-SG" dirty="0"/>
              <a:t>The </a:t>
            </a:r>
            <a:r>
              <a:rPr lang="en-SG" b="1" dirty="0"/>
              <a:t>Lord of the covenant</a:t>
            </a:r>
            <a:r>
              <a:rPr lang="en-SG" dirty="0"/>
              <a:t> must be God himself, since no creature can bring the new creation or forgive sins.</a:t>
            </a:r>
          </a:p>
          <a:p>
            <a:pPr>
              <a:buFont typeface="Arial" panose="020B0604020202020204" pitchFamily="34" charset="0"/>
              <a:buChar char="•"/>
            </a:pPr>
            <a:r>
              <a:rPr lang="en-SG" dirty="0"/>
              <a:t>The </a:t>
            </a:r>
            <a:r>
              <a:rPr lang="en-SG" b="1" dirty="0"/>
              <a:t>partner in covenant</a:t>
            </a:r>
            <a:r>
              <a:rPr lang="en-SG" dirty="0"/>
              <a:t> must be truly human, since God’s covenant demands real obedience, suffering, and death on behalf of humanity.</a:t>
            </a:r>
          </a:p>
          <a:p>
            <a:pPr>
              <a:buFont typeface="Arial" panose="020B0604020202020204" pitchFamily="34" charset="0"/>
              <a:buChar char="•"/>
            </a:pPr>
            <a:r>
              <a:rPr lang="en-SG" dirty="0"/>
              <a:t>The OT anticipates this paradox: YHWH will come to save (Isaiah 59:16–20), yet the Servant of the Lord will obey and suffer as Israel’s representative (Isaiah 42; 53).</a:t>
            </a:r>
          </a:p>
          <a:p>
            <a:pPr>
              <a:buFont typeface="Arial" panose="020B0604020202020204" pitchFamily="34" charset="0"/>
              <a:buChar char="•"/>
            </a:pPr>
            <a:r>
              <a:rPr lang="en-SG" dirty="0"/>
              <a:t>Only in Christ—true God and true man—are covenant Lordship and partnership perfectly united.</a:t>
            </a:r>
          </a:p>
          <a:p>
            <a:endParaRPr lang="en-SG" dirty="0"/>
          </a:p>
        </p:txBody>
      </p:sp>
      <p:sp>
        <p:nvSpPr>
          <p:cNvPr id="4" name="Slide Number Placeholder 3"/>
          <p:cNvSpPr>
            <a:spLocks noGrp="1"/>
          </p:cNvSpPr>
          <p:nvPr>
            <p:ph type="sldNum" sz="quarter" idx="5"/>
          </p:nvPr>
        </p:nvSpPr>
        <p:spPr/>
        <p:txBody>
          <a:bodyPr/>
          <a:lstStyle/>
          <a:p>
            <a:fld id="{E7ABD2F6-335B-E14F-83C2-BDD05C99B67B}" type="slidenum">
              <a:rPr lang="en-US" smtClean="0"/>
              <a:t>16</a:t>
            </a:fld>
            <a:endParaRPr lang="en-US"/>
          </a:p>
        </p:txBody>
      </p:sp>
    </p:spTree>
    <p:extLst>
      <p:ext uri="{BB962C8B-B14F-4D97-AF65-F5344CB8AC3E}">
        <p14:creationId xmlns:p14="http://schemas.microsoft.com/office/powerpoint/2010/main" val="2577619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this session is about in nutshell</a:t>
            </a:r>
          </a:p>
          <a:p>
            <a:endParaRPr lang="en-US" dirty="0"/>
          </a:p>
          <a:p>
            <a:r>
              <a:rPr lang="en-US" dirty="0"/>
              <a:t>Explain Dialectics</a:t>
            </a:r>
          </a:p>
          <a:p>
            <a:r>
              <a:rPr lang="en-US" dirty="0"/>
              <a:t>- sovereignty and human freedom</a:t>
            </a:r>
          </a:p>
          <a:p>
            <a:r>
              <a:rPr lang="en-US" sz="1200" dirty="0">
                <a:effectLst/>
                <a:latin typeface="+mn-lt"/>
                <a:ea typeface="+mn-ea"/>
                <a:cs typeface="+mn-cs"/>
              </a:rPr>
              <a:t>- </a:t>
            </a:r>
            <a:r>
              <a:rPr lang="en-SG" sz="1800" dirty="0">
                <a:effectLst/>
                <a:latin typeface="Adobe Caslon Pro" panose="0205050205050A020403" pitchFamily="18" charset="77"/>
                <a:ea typeface="Times New Roman" panose="02020603050405020304" pitchFamily="18" charset="0"/>
                <a:cs typeface="Times New Roman" panose="02020603050405020304" pitchFamily="18" charset="0"/>
              </a:rPr>
              <a:t>Cross – glory and shame</a:t>
            </a:r>
          </a:p>
          <a:p>
            <a:r>
              <a:rPr lang="en-SG" sz="1800" dirty="0">
                <a:effectLst/>
                <a:latin typeface="Adobe Caslon Pro" panose="0205050205050A020403" pitchFamily="18" charset="77"/>
                <a:ea typeface="Times New Roman" panose="02020603050405020304" pitchFamily="18" charset="0"/>
                <a:cs typeface="Times New Roman" panose="02020603050405020304" pitchFamily="18" charset="0"/>
              </a:rPr>
              <a:t>- Resurrection – new body but old scars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submission and petition</a:t>
            </a:r>
            <a:endParaRPr lang="en-US" sz="1200" dirty="0">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17</a:t>
            </a:fld>
            <a:endParaRPr lang="en-US"/>
          </a:p>
        </p:txBody>
      </p:sp>
    </p:spTree>
    <p:extLst>
      <p:ext uri="{BB962C8B-B14F-4D97-AF65-F5344CB8AC3E}">
        <p14:creationId xmlns:p14="http://schemas.microsoft.com/office/powerpoint/2010/main" val="2501460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18</a:t>
            </a:fld>
            <a:endParaRPr lang="en-US"/>
          </a:p>
        </p:txBody>
      </p:sp>
    </p:spTree>
    <p:extLst>
      <p:ext uri="{BB962C8B-B14F-4D97-AF65-F5344CB8AC3E}">
        <p14:creationId xmlns:p14="http://schemas.microsoft.com/office/powerpoint/2010/main" val="4163344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19</a:t>
            </a:fld>
            <a:endParaRPr lang="en-US"/>
          </a:p>
        </p:txBody>
      </p:sp>
    </p:spTree>
    <p:extLst>
      <p:ext uri="{BB962C8B-B14F-4D97-AF65-F5344CB8AC3E}">
        <p14:creationId xmlns:p14="http://schemas.microsoft.com/office/powerpoint/2010/main" val="4054128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dirty="0"/>
              <a:t>The New Testament identifies Jesus with the divine name itself. “Lord” (</a:t>
            </a:r>
            <a:r>
              <a:rPr lang="en-SG" dirty="0" err="1"/>
              <a:t>kurios</a:t>
            </a:r>
            <a:r>
              <a:rPr lang="en-SG" dirty="0"/>
              <a:t>), often used in the Septuagint for Yahweh, is applied to Christ in ways that unmistakably equate him with the God of Israel (Philippians 2:9–11; Romans 10:9–13). Likewise, Jesus is directly called “God” (</a:t>
            </a:r>
            <a:r>
              <a:rPr lang="en-SG" dirty="0" err="1"/>
              <a:t>theos</a:t>
            </a:r>
            <a:r>
              <a:rPr lang="en-SG" dirty="0"/>
              <a:t>) in passages such as John 1:1, 18; John 20:28; Romans 9:5; Titus 2:13; and Hebrews 1:8. Such titles are not polite honorifics but confessions that Jesus shares the divine nature and authority.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SG" dirty="0"/>
          </a:p>
          <a:p>
            <a:pPr marL="171450" indent="-171450">
              <a:buFont typeface="Arial" panose="020B0604020202020204" pitchFamily="34" charset="0"/>
              <a:buChar char="•"/>
            </a:pPr>
            <a:r>
              <a:rPr lang="en-SG" b="1" dirty="0"/>
              <a:t>Philippians 2:9–11</a:t>
            </a:r>
            <a:r>
              <a:rPr lang="en-SG" dirty="0"/>
              <a:t> </a:t>
            </a:r>
            <a:r>
              <a:rPr lang="en-SG" i="1" dirty="0"/>
              <a:t>Therefore God has highly exalted him and bestowed on him the name that is above every name, so that at the name of Jesus every knee should bow, in heaven and on earth and under the earth, and every tongue confess that Jesus Christ is Lord, to the glory of God the Father.</a:t>
            </a:r>
            <a:endParaRPr lang="en-SG" dirty="0"/>
          </a:p>
          <a:p>
            <a:pPr marL="171450" indent="-171450">
              <a:buFont typeface="Arial" panose="020B0604020202020204" pitchFamily="34" charset="0"/>
              <a:buChar char="•"/>
            </a:pPr>
            <a:r>
              <a:rPr lang="en-SG" b="1" dirty="0"/>
              <a:t>Romans 10:9,13</a:t>
            </a:r>
            <a:r>
              <a:rPr lang="en-SG" dirty="0"/>
              <a:t> </a:t>
            </a:r>
            <a:r>
              <a:rPr lang="en-SG" i="1" dirty="0"/>
              <a:t>If you confess with your mouth that Jesus is Lord and believe in your heart that God raised him from the dead, you will be saved… For “everyone who calls on the name of the Lord will be saved.</a:t>
            </a:r>
            <a:endParaRPr lang="en-SG" dirty="0"/>
          </a:p>
          <a:p>
            <a:pPr marL="171450" indent="-171450">
              <a:buFont typeface="Arial" panose="020B0604020202020204" pitchFamily="34" charset="0"/>
              <a:buChar char="•"/>
            </a:pPr>
            <a:r>
              <a:rPr lang="en-SG" b="1" dirty="0"/>
              <a:t>John 1:1</a:t>
            </a:r>
            <a:r>
              <a:rPr lang="en-SG" dirty="0"/>
              <a:t> </a:t>
            </a:r>
            <a:r>
              <a:rPr lang="en-SG" i="1" dirty="0"/>
              <a:t>In the beginning was the Word, and the Word was with God, and the Word was God.</a:t>
            </a:r>
            <a:endParaRPr lang="en-SG" dirty="0"/>
          </a:p>
          <a:p>
            <a:pPr marL="171450" indent="-171450">
              <a:buFont typeface="Arial" panose="020B0604020202020204" pitchFamily="34" charset="0"/>
              <a:buChar char="•"/>
            </a:pPr>
            <a:r>
              <a:rPr lang="en-SG" b="1" dirty="0"/>
              <a:t>John 20:28</a:t>
            </a:r>
            <a:r>
              <a:rPr lang="en-SG" dirty="0"/>
              <a:t> </a:t>
            </a:r>
            <a:r>
              <a:rPr lang="en-SG" i="1" dirty="0"/>
              <a:t>Thomas answered him, “My Lord and my God!”</a:t>
            </a:r>
            <a:endParaRPr lang="en-S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b="1" dirty="0"/>
              <a:t>Daniel 7:13–14</a:t>
            </a:r>
            <a:r>
              <a:rPr lang="en-SG" dirty="0"/>
              <a:t> </a:t>
            </a:r>
            <a:r>
              <a:rPr lang="en-SG" i="1" dirty="0"/>
              <a:t>I saw in the night visions, and behold, with the clouds of heaven there came one like a son of man, and he came to the Ancient of Days and was presented before him. And to him was given dominion and glory and a kingdom, that all peoples, nations, and languages should serve him; his dominion is an everlasting dominion, which shall not pass away, and his kingdom one that shall not be destroyed.</a:t>
            </a:r>
            <a:endParaRPr lang="en-S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S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SG"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20</a:t>
            </a:fld>
            <a:endParaRPr lang="en-US"/>
          </a:p>
        </p:txBody>
      </p:sp>
    </p:spTree>
    <p:extLst>
      <p:ext uri="{BB962C8B-B14F-4D97-AF65-F5344CB8AC3E}">
        <p14:creationId xmlns:p14="http://schemas.microsoft.com/office/powerpoint/2010/main" val="1597458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2</a:t>
            </a:fld>
            <a:endParaRPr lang="en-US"/>
          </a:p>
        </p:txBody>
      </p:sp>
    </p:spTree>
    <p:extLst>
      <p:ext uri="{BB962C8B-B14F-4D97-AF65-F5344CB8AC3E}">
        <p14:creationId xmlns:p14="http://schemas.microsoft.com/office/powerpoint/2010/main" val="3971228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dirty="0"/>
              <a:t>Jesus possesses the fullness of deity in bodily form (Colossians 2:9). He shares God’s communicable attributes—perfect love (Ephesians 5:2), righteousness (Acts 3:14), holiness (Hebrews 7:26), and truth (John 14:6). He also bears God’s incommunicable attributes: eternity (John 17:5), omnipotence (Philippians 3:21), omnipresence (Matthew 28:20), immutability (Hebrews 13:8), and omniscience (John 21:17). Scripture presents him as the imago Dei in the fullest sense, the very self-expression of God.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S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SG" dirty="0"/>
          </a:p>
          <a:p>
            <a:pPr marL="171450" indent="-171450">
              <a:buFont typeface="Arial" panose="020B0604020202020204" pitchFamily="34" charset="0"/>
              <a:buChar char="•"/>
            </a:pPr>
            <a:r>
              <a:rPr lang="en-SG" b="1" dirty="0"/>
              <a:t>Colossians 2:9</a:t>
            </a:r>
            <a:r>
              <a:rPr lang="en-SG" dirty="0"/>
              <a:t> </a:t>
            </a:r>
            <a:r>
              <a:rPr lang="en-SG" i="1" dirty="0"/>
              <a:t>For in him the whole fullness of deity dwells bodily.</a:t>
            </a:r>
            <a:endParaRPr lang="en-SG" dirty="0"/>
          </a:p>
          <a:p>
            <a:pPr marL="171450" indent="-171450">
              <a:buFont typeface="Arial" panose="020B0604020202020204" pitchFamily="34" charset="0"/>
              <a:buChar char="•"/>
            </a:pPr>
            <a:r>
              <a:rPr lang="en-SG" b="1" dirty="0"/>
              <a:t>John 14:6</a:t>
            </a:r>
            <a:r>
              <a:rPr lang="en-SG" dirty="0"/>
              <a:t> </a:t>
            </a:r>
            <a:r>
              <a:rPr lang="en-SG" i="1" dirty="0"/>
              <a:t>Jesus said to him, “I am the way, and the truth, and the life. No one comes to the Father except through me.”</a:t>
            </a:r>
            <a:endParaRPr lang="en-SG" dirty="0"/>
          </a:p>
          <a:p>
            <a:pPr marL="171450" indent="-171450">
              <a:buFont typeface="Arial" panose="020B0604020202020204" pitchFamily="34" charset="0"/>
              <a:buChar char="•"/>
            </a:pPr>
            <a:r>
              <a:rPr lang="en-SG" b="1" dirty="0"/>
              <a:t>John 17:5</a:t>
            </a:r>
            <a:r>
              <a:rPr lang="en-SG" dirty="0"/>
              <a:t> </a:t>
            </a:r>
            <a:r>
              <a:rPr lang="en-SG" i="1" dirty="0"/>
              <a:t>And now, Father, glorify me in your own presence with the glory that I had with you before the world existed.</a:t>
            </a:r>
            <a:endParaRPr lang="en-SG" dirty="0"/>
          </a:p>
          <a:p>
            <a:pPr marL="171450" indent="-171450">
              <a:buFont typeface="Arial" panose="020B0604020202020204" pitchFamily="34" charset="0"/>
              <a:buChar char="•"/>
            </a:pPr>
            <a:r>
              <a:rPr lang="en-SG" b="1" dirty="0"/>
              <a:t>Hebrews 13:8</a:t>
            </a:r>
            <a:r>
              <a:rPr lang="en-SG" dirty="0"/>
              <a:t> </a:t>
            </a:r>
            <a:r>
              <a:rPr lang="en-SG" i="1" dirty="0"/>
              <a:t>Jesus Christ is the same yesterday and today and forever</a:t>
            </a:r>
            <a:endParaRPr lang="en-SG" dirty="0"/>
          </a:p>
          <a:p>
            <a:pPr marL="171450" indent="-171450">
              <a:buFont typeface="Arial" panose="020B0604020202020204" pitchFamily="34" charset="0"/>
              <a:buChar char="•"/>
            </a:pPr>
            <a:r>
              <a:rPr lang="en-SG" b="1" dirty="0"/>
              <a:t>John 21:17</a:t>
            </a:r>
            <a:r>
              <a:rPr lang="en-SG" dirty="0"/>
              <a:t> </a:t>
            </a:r>
            <a:r>
              <a:rPr lang="en-SG" i="1" dirty="0"/>
              <a:t>Peter… said to him, “Lord, you know everything; you know that I love you.” Jesus said to him, “Feed my sheep.”</a:t>
            </a:r>
            <a:endParaRPr lang="en-SG"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21</a:t>
            </a:fld>
            <a:endParaRPr lang="en-US"/>
          </a:p>
        </p:txBody>
      </p:sp>
    </p:spTree>
    <p:extLst>
      <p:ext uri="{BB962C8B-B14F-4D97-AF65-F5344CB8AC3E}">
        <p14:creationId xmlns:p14="http://schemas.microsoft.com/office/powerpoint/2010/main" val="1820903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dirty="0"/>
              <a:t>Christ performs works that only God can do. He is the agent of creation and providence, sustaining all things by his powerful word (Colossians 1:16–17; Hebrews 1:3). He forgives sins with divine authority (Mark 2:10), raises the dead (John 11:25–26), and executes final judgment (John 5:22). He pours out the Holy Spirit (Acts 2:33) and inaugurates the kingdom of God, making present the realities of the new creation.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SG" b="1" dirty="0"/>
              <a:t>Colossians 1:16–17</a:t>
            </a:r>
            <a:r>
              <a:rPr lang="en-SG" dirty="0"/>
              <a:t> </a:t>
            </a:r>
            <a:r>
              <a:rPr lang="en-SG" i="1" dirty="0"/>
              <a:t>For by him all things were created, in heaven and on earth, visible and invisible, whether thrones or dominions or rulers or authorities—all things were created through him and for him. And he is before all things, and in him all things hold together.</a:t>
            </a:r>
            <a:endParaRPr lang="en-SG" dirty="0"/>
          </a:p>
          <a:p>
            <a:pPr marL="171450" indent="-171450">
              <a:buFont typeface="Arial" panose="020B0604020202020204" pitchFamily="34" charset="0"/>
              <a:buChar char="•"/>
            </a:pPr>
            <a:r>
              <a:rPr lang="en-SG" b="1" dirty="0"/>
              <a:t>Hebrews 1:3</a:t>
            </a:r>
            <a:r>
              <a:rPr lang="en-SG" dirty="0"/>
              <a:t> </a:t>
            </a:r>
            <a:r>
              <a:rPr lang="en-SG" i="1" dirty="0"/>
              <a:t>He is the radiance of the glory of God and the exact imprint of his nature, and he upholds the universe by the word of his power. After making purification for sins, he sat down at the right hand of the Majesty on high.</a:t>
            </a:r>
            <a:endParaRPr lang="en-SG" dirty="0"/>
          </a:p>
          <a:p>
            <a:pPr marL="171450" indent="-171450">
              <a:buFont typeface="Arial" panose="020B0604020202020204" pitchFamily="34" charset="0"/>
              <a:buChar char="•"/>
            </a:pPr>
            <a:r>
              <a:rPr lang="en-SG" b="1" dirty="0"/>
              <a:t>Mark 2:10</a:t>
            </a:r>
            <a:r>
              <a:rPr lang="en-SG" dirty="0"/>
              <a:t> </a:t>
            </a:r>
            <a:r>
              <a:rPr lang="en-SG" i="1" dirty="0"/>
              <a:t>But that you may know that the Son of Man has authority on earth to forgive sins—he said to the paralytic…</a:t>
            </a:r>
            <a:endParaRPr lang="en-SG" dirty="0"/>
          </a:p>
          <a:p>
            <a:pPr marL="171450" indent="-171450">
              <a:buFont typeface="Arial" panose="020B0604020202020204" pitchFamily="34" charset="0"/>
              <a:buChar char="•"/>
            </a:pPr>
            <a:r>
              <a:rPr lang="en-SG" b="1" dirty="0"/>
              <a:t>John 11:25–26</a:t>
            </a:r>
            <a:r>
              <a:rPr lang="en-SG" dirty="0"/>
              <a:t> </a:t>
            </a:r>
            <a:r>
              <a:rPr lang="en-SG" i="1" dirty="0"/>
              <a:t>Jesus said to her, “I am the resurrection and the life. Whoever believes in me, though he die, yet shall he live, and everyone who lives and believes in me shall never die. Do you believe this?”</a:t>
            </a:r>
            <a:endParaRPr lang="en-SG" dirty="0"/>
          </a:p>
          <a:p>
            <a:pPr marL="171450" indent="-171450">
              <a:buFont typeface="Arial" panose="020B0604020202020204" pitchFamily="34" charset="0"/>
              <a:buChar char="•"/>
            </a:pPr>
            <a:r>
              <a:rPr lang="en-SG" b="1" dirty="0"/>
              <a:t>John 5:22</a:t>
            </a:r>
            <a:r>
              <a:rPr lang="en-SG" dirty="0"/>
              <a:t> </a:t>
            </a:r>
            <a:r>
              <a:rPr lang="en-SG" i="1" dirty="0"/>
              <a:t>For the Father judges no one, but has given all judgment to the Son.</a:t>
            </a:r>
            <a:endParaRPr lang="en-SG" dirty="0"/>
          </a:p>
          <a:p>
            <a:pPr marL="171450" indent="-171450">
              <a:buFont typeface="Arial" panose="020B0604020202020204" pitchFamily="34" charset="0"/>
              <a:buChar char="•"/>
            </a:pPr>
            <a:r>
              <a:rPr lang="en-SG" b="1" dirty="0"/>
              <a:t>Acts 2:33</a:t>
            </a:r>
            <a:r>
              <a:rPr lang="en-SG" dirty="0"/>
              <a:t> </a:t>
            </a:r>
            <a:r>
              <a:rPr lang="en-SG" i="1" dirty="0"/>
              <a:t>Being therefore exalted at the right hand of God, and having received from the Father the promise of the Holy Spirit, he has poured out this that you yourselves are seeing and hearing.</a:t>
            </a:r>
            <a:endParaRPr lang="en-SG"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22</a:t>
            </a:fld>
            <a:endParaRPr lang="en-US"/>
          </a:p>
        </p:txBody>
      </p:sp>
    </p:spTree>
    <p:extLst>
      <p:ext uri="{BB962C8B-B14F-4D97-AF65-F5344CB8AC3E}">
        <p14:creationId xmlns:p14="http://schemas.microsoft.com/office/powerpoint/2010/main" val="1991994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dirty="0"/>
              <a:t>Jesus receives worship, prayer, and saving faith that Scripture reserves for Yahweh alone. Disciples worship him without rebuke (Matthew 14:33; John 20:28), and the church addresses him in prayer (Acts 7:59–60). To trust in Christ is to trust in God (John 14:1).</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SG" b="1" dirty="0"/>
              <a:t>Matthew 14:33</a:t>
            </a:r>
            <a:r>
              <a:rPr lang="en-SG" dirty="0"/>
              <a:t> </a:t>
            </a:r>
            <a:r>
              <a:rPr lang="en-SG" i="1" dirty="0"/>
              <a:t>And those in the boat worshiped him, saying, “Truly you are the Son of God.”</a:t>
            </a:r>
            <a:endParaRPr lang="en-SG" dirty="0"/>
          </a:p>
          <a:p>
            <a:pPr marL="171450" indent="-171450">
              <a:buFont typeface="Arial" panose="020B0604020202020204" pitchFamily="34" charset="0"/>
              <a:buChar char="•"/>
            </a:pPr>
            <a:r>
              <a:rPr lang="en-SG" b="1" dirty="0"/>
              <a:t>John 20:28</a:t>
            </a:r>
            <a:r>
              <a:rPr lang="en-SG" dirty="0"/>
              <a:t> </a:t>
            </a:r>
            <a:r>
              <a:rPr lang="en-SG" i="1" dirty="0"/>
              <a:t>Thomas answered him, “My Lord and my God!”</a:t>
            </a:r>
            <a:endParaRPr lang="en-SG" dirty="0"/>
          </a:p>
          <a:p>
            <a:pPr marL="171450" indent="-171450">
              <a:buFont typeface="Arial" panose="020B0604020202020204" pitchFamily="34" charset="0"/>
              <a:buChar char="•"/>
            </a:pPr>
            <a:r>
              <a:rPr lang="en-SG" b="1" dirty="0"/>
              <a:t>Acts 7:59–60</a:t>
            </a:r>
            <a:r>
              <a:rPr lang="en-SG" dirty="0"/>
              <a:t> </a:t>
            </a:r>
            <a:r>
              <a:rPr lang="en-SG" i="1" dirty="0"/>
              <a:t>And as they were stoning Stephen, he called out, “Lord Jesus, receive my spirit.” And falling to his knees he cried out with a loud voice, “Lord, do not hold this sin against them.” And when he had said this, he fell asleep.</a:t>
            </a:r>
            <a:endParaRPr lang="en-SG" dirty="0"/>
          </a:p>
          <a:p>
            <a:pPr marL="171450" indent="-171450">
              <a:buFont typeface="Arial" panose="020B0604020202020204" pitchFamily="34" charset="0"/>
              <a:buChar char="•"/>
            </a:pPr>
            <a:r>
              <a:rPr lang="en-SG" b="1" dirty="0"/>
              <a:t>John 14:1</a:t>
            </a:r>
            <a:r>
              <a:rPr lang="en-SG" dirty="0"/>
              <a:t> </a:t>
            </a:r>
            <a:r>
              <a:rPr lang="en-SG" i="1" dirty="0"/>
              <a:t>Let not your hearts be troubled. Believe in God; believe also in me.</a:t>
            </a:r>
            <a:endParaRPr lang="en-SG"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23</a:t>
            </a:fld>
            <a:endParaRPr lang="en-US"/>
          </a:p>
        </p:txBody>
      </p:sp>
    </p:spTree>
    <p:extLst>
      <p:ext uri="{BB962C8B-B14F-4D97-AF65-F5344CB8AC3E}">
        <p14:creationId xmlns:p14="http://schemas.microsoft.com/office/powerpoint/2010/main" val="2620993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Salvation itself becomes impossible. A merely human Christ could not bear the infinite weight of divine wrath or provide everlasting righteousness (Daniel 9:24; Romans 3:21–22). Only the God-man could lay down his life with sovereign authority (John 10:17–18) and apply redemption universally (Romans 10:13). If Christ is not divine, the atonement is insufficient, judgment remains, and hope of eternal life evaporates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If Christ is not divine, worship collapses into idolatry, for singing, praying, and bowing before a mere man blasphemes God (Philippians 2:9–11). </a:t>
            </a: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Prayer becomes groundless, for calling upon Jesus’ name would be empty (Acts 7:59). </a:t>
            </a: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Discipleship shrivels, for the One who promises “I am with you always” (Matthew 28:20) would lack omnipresence. </a:t>
            </a:r>
          </a:p>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24</a:t>
            </a:fld>
            <a:endParaRPr lang="en-US"/>
          </a:p>
        </p:txBody>
      </p:sp>
    </p:spTree>
    <p:extLst>
      <p:ext uri="{BB962C8B-B14F-4D97-AF65-F5344CB8AC3E}">
        <p14:creationId xmlns:p14="http://schemas.microsoft.com/office/powerpoint/2010/main" val="2319185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25</a:t>
            </a:fld>
            <a:endParaRPr lang="en-US"/>
          </a:p>
        </p:txBody>
      </p:sp>
    </p:spTree>
    <p:extLst>
      <p:ext uri="{BB962C8B-B14F-4D97-AF65-F5344CB8AC3E}">
        <p14:creationId xmlns:p14="http://schemas.microsoft.com/office/powerpoint/2010/main" val="2760392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26</a:t>
            </a:fld>
            <a:endParaRPr lang="en-US"/>
          </a:p>
        </p:txBody>
      </p:sp>
    </p:spTree>
    <p:extLst>
      <p:ext uri="{BB962C8B-B14F-4D97-AF65-F5344CB8AC3E}">
        <p14:creationId xmlns:p14="http://schemas.microsoft.com/office/powerpoint/2010/main" val="2379652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Scripture calls him </a:t>
            </a:r>
            <a:r>
              <a:rPr lang="en-SG" i="1" dirty="0"/>
              <a:t>man</a:t>
            </a:r>
            <a:r>
              <a:rPr lang="en-SG" dirty="0"/>
              <a:t> (</a:t>
            </a:r>
            <a:r>
              <a:rPr lang="en-SG" b="1" dirty="0"/>
              <a:t>1 Tim 2:5</a:t>
            </a:r>
            <a:r>
              <a:rPr lang="en-SG" dirty="0"/>
              <a:t>), </a:t>
            </a:r>
            <a:r>
              <a:rPr lang="en-SG" i="1" dirty="0"/>
              <a:t>son of David</a:t>
            </a:r>
            <a:r>
              <a:rPr lang="en-SG" dirty="0"/>
              <a:t> (</a:t>
            </a:r>
            <a:r>
              <a:rPr lang="en-SG" b="1" dirty="0"/>
              <a:t>Matt 1:1</a:t>
            </a:r>
            <a:r>
              <a:rPr lang="en-SG" dirty="0"/>
              <a:t>), and </a:t>
            </a:r>
            <a:r>
              <a:rPr lang="en-SG" i="1" dirty="0"/>
              <a:t>son of Mary</a:t>
            </a:r>
            <a:r>
              <a:rPr lang="en-SG" dirty="0"/>
              <a:t> (</a:t>
            </a:r>
            <a:r>
              <a:rPr lang="en-SG" b="1" dirty="0"/>
              <a:t>Mark 6:3</a:t>
            </a:r>
            <a:r>
              <a:rPr lang="en-SG" dirty="0"/>
              <a:t>), rooting him in real human lineage and history.</a:t>
            </a:r>
          </a:p>
          <a:p>
            <a:pPr marL="171450" indent="-171450">
              <a:buFont typeface="Arial" panose="020B0604020202020204" pitchFamily="34" charset="0"/>
              <a:buChar char="•"/>
            </a:pPr>
            <a:r>
              <a:rPr lang="en-SG" b="1" dirty="0"/>
              <a:t>1 Timothy 2:5</a:t>
            </a:r>
            <a:r>
              <a:rPr lang="en-SG" dirty="0"/>
              <a:t> For there is one God, and there is one mediator between God and men, the man Christ Jesus.</a:t>
            </a:r>
          </a:p>
          <a:p>
            <a:pPr marL="171450" indent="-171450">
              <a:buFont typeface="Arial" panose="020B0604020202020204" pitchFamily="34" charset="0"/>
              <a:buChar char="•"/>
            </a:pPr>
            <a:r>
              <a:rPr lang="en-SG" b="1" dirty="0"/>
              <a:t>Matthew 1:1</a:t>
            </a:r>
            <a:r>
              <a:rPr lang="en-SG" dirty="0"/>
              <a:t> The book of the genealogy of Jesus Christ, the son of David, the son of Abraham.</a:t>
            </a:r>
          </a:p>
          <a:p>
            <a:pPr marL="171450" indent="-171450">
              <a:buFont typeface="Arial" panose="020B0604020202020204" pitchFamily="34" charset="0"/>
              <a:buChar char="•"/>
            </a:pPr>
            <a:r>
              <a:rPr lang="en-SG" b="1" dirty="0"/>
              <a:t>Mark 6:3</a:t>
            </a:r>
            <a:r>
              <a:rPr lang="en-SG" dirty="0"/>
              <a:t> Is not this the carpenter, the son of Mary and brother of James and </a:t>
            </a:r>
            <a:r>
              <a:rPr lang="en-SG" dirty="0" err="1"/>
              <a:t>Joses</a:t>
            </a:r>
            <a:r>
              <a:rPr lang="en-SG" dirty="0"/>
              <a:t> and Judas and Simon? And are not his sisters here with us? And they took offense at him.</a:t>
            </a:r>
          </a:p>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27</a:t>
            </a:fld>
            <a:endParaRPr lang="en-US"/>
          </a:p>
        </p:txBody>
      </p:sp>
    </p:spTree>
    <p:extLst>
      <p:ext uri="{BB962C8B-B14F-4D97-AF65-F5344CB8AC3E}">
        <p14:creationId xmlns:p14="http://schemas.microsoft.com/office/powerpoint/2010/main" val="2266419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He took on flesh (</a:t>
            </a:r>
            <a:r>
              <a:rPr lang="en-SG" b="1" dirty="0"/>
              <a:t>John 1:14</a:t>
            </a:r>
            <a:r>
              <a:rPr lang="en-SG" dirty="0"/>
              <a:t>), with a body subject to hunger (</a:t>
            </a:r>
            <a:r>
              <a:rPr lang="en-SG" b="1" dirty="0"/>
              <a:t>Matt 4:2</a:t>
            </a:r>
            <a:r>
              <a:rPr lang="en-SG" dirty="0"/>
              <a:t>), thirst (</a:t>
            </a:r>
            <a:r>
              <a:rPr lang="en-SG" b="1" dirty="0"/>
              <a:t>John 19:28</a:t>
            </a:r>
            <a:r>
              <a:rPr lang="en-SG" dirty="0"/>
              <a:t>), fatigue (</a:t>
            </a:r>
            <a:r>
              <a:rPr lang="en-SG" b="1" dirty="0"/>
              <a:t>John 4:6</a:t>
            </a:r>
            <a:r>
              <a:rPr lang="en-SG" dirty="0"/>
              <a:t>), growth (</a:t>
            </a:r>
            <a:r>
              <a:rPr lang="en-SG" b="1" dirty="0"/>
              <a:t>Luke 2:52</a:t>
            </a:r>
            <a:r>
              <a:rPr lang="en-SG" dirty="0"/>
              <a:t>), and mortality (</a:t>
            </a:r>
            <a:r>
              <a:rPr lang="en-SG" b="1" dirty="0"/>
              <a:t>Luke 23:46</a:t>
            </a:r>
            <a:r>
              <a:rPr lang="en-SG" dirty="0"/>
              <a:t>). His mind could increase in knowledge and express limitation (</a:t>
            </a:r>
            <a:r>
              <a:rPr lang="en-SG" b="1" dirty="0"/>
              <a:t>Mark 13:32</a:t>
            </a:r>
            <a:r>
              <a:rPr lang="en-SG" dirty="0"/>
              <a:t>).</a:t>
            </a:r>
          </a:p>
          <a:p>
            <a:endParaRPr lang="en-SG" dirty="0"/>
          </a:p>
          <a:p>
            <a:r>
              <a:rPr lang="en-SG" dirty="0"/>
              <a:t>Ignorance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SG" b="0" dirty="0"/>
              <a:t>- </a:t>
            </a:r>
            <a:r>
              <a:rPr lang="en-SG" b="1" dirty="0"/>
              <a:t>Mark 13:32</a:t>
            </a:r>
            <a:r>
              <a:rPr lang="en-SG" dirty="0"/>
              <a:t> But concerning that day or that hour, no one knows, not even the angels in heaven, nor the Son, but only the Father.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 Thinking according to his human nature instead of his divine nature.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 just like feeling hunger according to his human nature</a:t>
            </a:r>
          </a:p>
          <a:p>
            <a:endParaRPr lang="en-SG" dirty="0"/>
          </a:p>
          <a:p>
            <a:endParaRPr lang="en-SG" dirty="0"/>
          </a:p>
        </p:txBody>
      </p:sp>
      <p:sp>
        <p:nvSpPr>
          <p:cNvPr id="4" name="Slide Number Placeholder 3"/>
          <p:cNvSpPr>
            <a:spLocks noGrp="1"/>
          </p:cNvSpPr>
          <p:nvPr>
            <p:ph type="sldNum" sz="quarter" idx="5"/>
          </p:nvPr>
        </p:nvSpPr>
        <p:spPr/>
        <p:txBody>
          <a:bodyPr/>
          <a:lstStyle/>
          <a:p>
            <a:fld id="{E7ABD2F6-335B-E14F-83C2-BDD05C99B67B}" type="slidenum">
              <a:rPr lang="en-US" smtClean="0"/>
              <a:t>28</a:t>
            </a:fld>
            <a:endParaRPr lang="en-US"/>
          </a:p>
        </p:txBody>
      </p:sp>
    </p:spTree>
    <p:extLst>
      <p:ext uri="{BB962C8B-B14F-4D97-AF65-F5344CB8AC3E}">
        <p14:creationId xmlns:p14="http://schemas.microsoft.com/office/powerpoint/2010/main" val="12929161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He worked with human hands, </a:t>
            </a:r>
            <a:r>
              <a:rPr lang="en-SG" dirty="0" err="1"/>
              <a:t>traveled</a:t>
            </a:r>
            <a:r>
              <a:rPr lang="en-SG" dirty="0"/>
              <a:t>, prayed (</a:t>
            </a:r>
            <a:r>
              <a:rPr lang="en-SG" b="1" dirty="0"/>
              <a:t>Luke 6:12</a:t>
            </a:r>
            <a:r>
              <a:rPr lang="en-SG" dirty="0"/>
              <a:t>), and obeyed God’s law, learning obedience through suffering (</a:t>
            </a:r>
            <a:r>
              <a:rPr lang="en-SG" b="1" dirty="0" err="1"/>
              <a:t>Heb</a:t>
            </a:r>
            <a:r>
              <a:rPr lang="en-SG" b="1" dirty="0"/>
              <a:t> 5:8</a:t>
            </a:r>
            <a:r>
              <a:rPr lang="en-SG" dirty="0"/>
              <a:t>). He also felt compassion (</a:t>
            </a:r>
            <a:r>
              <a:rPr lang="en-SG" b="1" dirty="0"/>
              <a:t>Matt 9:36</a:t>
            </a:r>
            <a:r>
              <a:rPr lang="en-SG" dirty="0"/>
              <a:t>), joy (</a:t>
            </a:r>
            <a:r>
              <a:rPr lang="en-SG" b="1" dirty="0"/>
              <a:t>Luke 10:21</a:t>
            </a:r>
            <a:r>
              <a:rPr lang="en-SG" dirty="0"/>
              <a:t>), sorrow (</a:t>
            </a:r>
            <a:r>
              <a:rPr lang="en-SG" b="1" dirty="0"/>
              <a:t>John 11:35</a:t>
            </a:r>
            <a:r>
              <a:rPr lang="en-SG" dirty="0"/>
              <a:t>), anguish (</a:t>
            </a:r>
            <a:r>
              <a:rPr lang="en-SG" b="1" dirty="0"/>
              <a:t>Mark 14:34</a:t>
            </a:r>
            <a:r>
              <a:rPr lang="en-SG" dirty="0"/>
              <a:t>), and righteous anger (</a:t>
            </a:r>
            <a:r>
              <a:rPr lang="en-SG" b="1" dirty="0"/>
              <a:t>Mark 3:5</a:t>
            </a:r>
            <a:r>
              <a:rPr lang="en-SG" dirty="0"/>
              <a:t>).</a:t>
            </a:r>
          </a:p>
        </p:txBody>
      </p:sp>
      <p:sp>
        <p:nvSpPr>
          <p:cNvPr id="4" name="Slide Number Placeholder 3"/>
          <p:cNvSpPr>
            <a:spLocks noGrp="1"/>
          </p:cNvSpPr>
          <p:nvPr>
            <p:ph type="sldNum" sz="quarter" idx="5"/>
          </p:nvPr>
        </p:nvSpPr>
        <p:spPr/>
        <p:txBody>
          <a:bodyPr/>
          <a:lstStyle/>
          <a:p>
            <a:fld id="{E7ABD2F6-335B-E14F-83C2-BDD05C99B67B}" type="slidenum">
              <a:rPr lang="en-US" smtClean="0"/>
              <a:t>29</a:t>
            </a:fld>
            <a:endParaRPr lang="en-US"/>
          </a:p>
        </p:txBody>
      </p:sp>
    </p:spTree>
    <p:extLst>
      <p:ext uri="{BB962C8B-B14F-4D97-AF65-F5344CB8AC3E}">
        <p14:creationId xmlns:p14="http://schemas.microsoft.com/office/powerpoint/2010/main" val="3235350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Unlike his divine reception of worship, in his humanity Jesus depended on the Father: he worshiped in the synagogue (</a:t>
            </a:r>
            <a:r>
              <a:rPr lang="en-SG" b="1" dirty="0"/>
              <a:t>Luke 4:16</a:t>
            </a:r>
            <a:r>
              <a:rPr lang="en-SG" dirty="0"/>
              <a:t>), prayed in Gethsemane (</a:t>
            </a:r>
            <a:r>
              <a:rPr lang="en-SG" b="1" dirty="0"/>
              <a:t>Mark 14:35–36</a:t>
            </a:r>
            <a:r>
              <a:rPr lang="en-SG" dirty="0"/>
              <a:t>), and entrusted himself to God in death (</a:t>
            </a:r>
            <a:r>
              <a:rPr lang="en-SG" b="1" dirty="0"/>
              <a:t>Luke 23:46</a:t>
            </a:r>
            <a:r>
              <a:rPr lang="en-SG" dirty="0"/>
              <a:t>).</a:t>
            </a:r>
          </a:p>
        </p:txBody>
      </p:sp>
      <p:sp>
        <p:nvSpPr>
          <p:cNvPr id="4" name="Slide Number Placeholder 3"/>
          <p:cNvSpPr>
            <a:spLocks noGrp="1"/>
          </p:cNvSpPr>
          <p:nvPr>
            <p:ph type="sldNum" sz="quarter" idx="5"/>
          </p:nvPr>
        </p:nvSpPr>
        <p:spPr/>
        <p:txBody>
          <a:bodyPr/>
          <a:lstStyle/>
          <a:p>
            <a:fld id="{E7ABD2F6-335B-E14F-83C2-BDD05C99B67B}" type="slidenum">
              <a:rPr lang="en-US" smtClean="0"/>
              <a:t>30</a:t>
            </a:fld>
            <a:endParaRPr lang="en-US"/>
          </a:p>
        </p:txBody>
      </p:sp>
    </p:spTree>
    <p:extLst>
      <p:ext uri="{BB962C8B-B14F-4D97-AF65-F5344CB8AC3E}">
        <p14:creationId xmlns:p14="http://schemas.microsoft.com/office/powerpoint/2010/main" val="3020433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3</a:t>
            </a:fld>
            <a:endParaRPr lang="en-US"/>
          </a:p>
        </p:txBody>
      </p:sp>
    </p:spTree>
    <p:extLst>
      <p:ext uri="{BB962C8B-B14F-4D97-AF65-F5344CB8AC3E}">
        <p14:creationId xmlns:p14="http://schemas.microsoft.com/office/powerpoint/2010/main" val="972989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b="1" dirty="0"/>
              <a:t>1. </a:t>
            </a:r>
          </a:p>
          <a:p>
            <a:r>
              <a:rPr lang="en-SG" b="1" dirty="0"/>
              <a:t>No True Substitute</a:t>
            </a:r>
          </a:p>
          <a:p>
            <a:br>
              <a:rPr lang="en-SG" dirty="0"/>
            </a:br>
            <a:endParaRPr lang="en-SG" dirty="0"/>
          </a:p>
          <a:p>
            <a:r>
              <a:rPr lang="en-SG" dirty="0"/>
              <a:t>Sin entered the world through Adam, a man (</a:t>
            </a:r>
            <a:r>
              <a:rPr lang="en-SG" b="1" dirty="0"/>
              <a:t>Romans 5:12</a:t>
            </a:r>
            <a:r>
              <a:rPr lang="en-SG" dirty="0"/>
              <a:t>), and only a true man could undo Adam’s guilt. If Christ were not human, he could not stand in our place as the second Adam. God’s justice requires that the same nature which sinned must bear the penalty (</a:t>
            </a:r>
            <a:r>
              <a:rPr lang="en-SG" b="1" dirty="0"/>
              <a:t>Hebrews 9:22</a:t>
            </a:r>
            <a:r>
              <a:rPr lang="en-SG" dirty="0"/>
              <a:t>).</a:t>
            </a:r>
          </a:p>
          <a:p>
            <a:endParaRPr lang="en-SG" dirty="0"/>
          </a:p>
          <a:p>
            <a:r>
              <a:rPr lang="en-SG" b="1" dirty="0"/>
              <a:t>Romans 5:12</a:t>
            </a:r>
            <a:endParaRPr lang="en-SG" dirty="0"/>
          </a:p>
          <a:p>
            <a:r>
              <a:rPr lang="en-SG" dirty="0"/>
              <a:t>Therefore, just as sin came into the world through one man, and death through sin, and so death spread to all men because all sinned—</a:t>
            </a:r>
          </a:p>
          <a:p>
            <a:endParaRPr lang="en-SG" dirty="0"/>
          </a:p>
          <a:p>
            <a:r>
              <a:rPr lang="en-SG" b="1" dirty="0"/>
              <a:t>Hebrews 9:22</a:t>
            </a:r>
            <a:endParaRPr lang="en-SG" dirty="0"/>
          </a:p>
          <a:p>
            <a:r>
              <a:rPr lang="en-SG" dirty="0"/>
              <a:t>Indeed, under the law almost everything is purified with blood, and without the shedding of blood there is no forgiveness of sins.</a:t>
            </a:r>
          </a:p>
          <a:p>
            <a:endParaRPr lang="en-SG" dirty="0"/>
          </a:p>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31</a:t>
            </a:fld>
            <a:endParaRPr lang="en-US"/>
          </a:p>
        </p:txBody>
      </p:sp>
    </p:spTree>
    <p:extLst>
      <p:ext uri="{BB962C8B-B14F-4D97-AF65-F5344CB8AC3E}">
        <p14:creationId xmlns:p14="http://schemas.microsoft.com/office/powerpoint/2010/main" val="30726892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b="1" dirty="0"/>
              <a:t>2. Sympathetic Priest</a:t>
            </a:r>
          </a:p>
          <a:p>
            <a:br>
              <a:rPr lang="en-SG" dirty="0"/>
            </a:br>
            <a:endParaRPr lang="en-SG" dirty="0"/>
          </a:p>
          <a:p>
            <a:r>
              <a:rPr lang="en-SG" dirty="0"/>
              <a:t>The high priest had to represent the people, offering sacrifice on their behalf. Hebrews insists Christ “had to be made like his brothers in every respect” (</a:t>
            </a:r>
            <a:r>
              <a:rPr lang="en-SG" b="1" dirty="0"/>
              <a:t>Hebrews 2:17</a:t>
            </a:r>
            <a:r>
              <a:rPr lang="en-SG" dirty="0"/>
              <a:t>). Without a real body and blood, Christ could not </a:t>
            </a:r>
            <a:r>
              <a:rPr lang="en-SG" dirty="0" err="1"/>
              <a:t>fulfill</a:t>
            </a:r>
            <a:r>
              <a:rPr lang="en-SG" dirty="0"/>
              <a:t> the law, suffer death, or intercede effectively. Our Mediator would be absent.</a:t>
            </a:r>
          </a:p>
          <a:p>
            <a:br>
              <a:rPr lang="en-SG" dirty="0"/>
            </a:br>
            <a:r>
              <a:rPr lang="en-SG" dirty="0"/>
              <a:t>Our </a:t>
            </a:r>
            <a:r>
              <a:rPr lang="en-SG" dirty="0" err="1"/>
              <a:t>Savior</a:t>
            </a:r>
            <a:r>
              <a:rPr lang="en-SG" dirty="0"/>
              <a:t> knows our frame because he shares it. He grew tired (</a:t>
            </a:r>
            <a:r>
              <a:rPr lang="en-SG" b="1" dirty="0"/>
              <a:t>John 4:6</a:t>
            </a:r>
            <a:r>
              <a:rPr lang="en-SG" dirty="0"/>
              <a:t>), wept (</a:t>
            </a:r>
            <a:r>
              <a:rPr lang="en-SG" b="1" dirty="0"/>
              <a:t>John 11:35</a:t>
            </a:r>
            <a:r>
              <a:rPr lang="en-SG" dirty="0"/>
              <a:t>), and faced temptation (</a:t>
            </a:r>
            <a:r>
              <a:rPr lang="en-SG" b="1" dirty="0"/>
              <a:t>Matthew 4:1–11</a:t>
            </a:r>
            <a:r>
              <a:rPr lang="en-SG" dirty="0"/>
              <a:t>). Without humanity, Christ could not sympathize with us (</a:t>
            </a:r>
            <a:r>
              <a:rPr lang="en-SG" b="1" dirty="0"/>
              <a:t>Hebrews 4:15</a:t>
            </a:r>
            <a:r>
              <a:rPr lang="en-SG" dirty="0"/>
              <a:t>). Believers would lose the comfort of a compassionate Lord who meets us in our weakness and suffering.</a:t>
            </a:r>
          </a:p>
          <a:p>
            <a:endParaRPr lang="en-SG" b="1" dirty="0"/>
          </a:p>
          <a:p>
            <a:br>
              <a:rPr lang="en-SG" dirty="0"/>
            </a:br>
            <a:endParaRPr lang="en-SG" dirty="0"/>
          </a:p>
          <a:p>
            <a:r>
              <a:rPr lang="en-SG" dirty="0"/>
              <a:t>The high priest had to represent the people, offering sacrifice on their behalf. Hebrews insists Christ “had to be made like his brothers in every respect” (</a:t>
            </a:r>
            <a:r>
              <a:rPr lang="en-SG" b="1" dirty="0"/>
              <a:t>Hebrews 2:17</a:t>
            </a:r>
            <a:r>
              <a:rPr lang="en-SG" dirty="0"/>
              <a:t>). Without a real body and blood, Christ could not </a:t>
            </a:r>
            <a:r>
              <a:rPr lang="en-SG" dirty="0" err="1"/>
              <a:t>fulfill</a:t>
            </a:r>
            <a:r>
              <a:rPr lang="en-SG" dirty="0"/>
              <a:t> the law, suffer death, or intercede effectively. Our Mediator would be absent.</a:t>
            </a:r>
          </a:p>
          <a:p>
            <a:br>
              <a:rPr lang="en-SG" dirty="0"/>
            </a:br>
            <a:endParaRPr lang="en-SG" dirty="0"/>
          </a:p>
          <a:p>
            <a:r>
              <a:rPr lang="en-SG" b="1" dirty="0"/>
              <a:t>3. </a:t>
            </a:r>
          </a:p>
          <a:p>
            <a:r>
              <a:rPr lang="en-SG" b="1" dirty="0"/>
              <a:t>No Sympathy in Weakness</a:t>
            </a:r>
          </a:p>
          <a:p>
            <a:br>
              <a:rPr lang="en-SG" dirty="0"/>
            </a:br>
            <a:endParaRPr lang="en-SG" dirty="0"/>
          </a:p>
          <a:p>
            <a:r>
              <a:rPr lang="en-SG" dirty="0"/>
              <a:t>Our </a:t>
            </a:r>
            <a:r>
              <a:rPr lang="en-SG" dirty="0" err="1"/>
              <a:t>Savior</a:t>
            </a:r>
            <a:r>
              <a:rPr lang="en-SG" dirty="0"/>
              <a:t> knows our frame because he shares it. He grew tired (</a:t>
            </a:r>
            <a:r>
              <a:rPr lang="en-SG" b="1" dirty="0"/>
              <a:t>John 4:6</a:t>
            </a:r>
            <a:r>
              <a:rPr lang="en-SG" dirty="0"/>
              <a:t>), wept (</a:t>
            </a:r>
            <a:r>
              <a:rPr lang="en-SG" b="1" dirty="0"/>
              <a:t>John 11:35</a:t>
            </a:r>
            <a:r>
              <a:rPr lang="en-SG" dirty="0"/>
              <a:t>), and faced temptation (</a:t>
            </a:r>
            <a:r>
              <a:rPr lang="en-SG" b="1" dirty="0"/>
              <a:t>Matthew 4:1–11</a:t>
            </a:r>
            <a:r>
              <a:rPr lang="en-SG" dirty="0"/>
              <a:t>). Without humanity, Christ could not sympathize with us (</a:t>
            </a:r>
            <a:r>
              <a:rPr lang="en-SG" b="1" dirty="0"/>
              <a:t>Hebrews 4:15</a:t>
            </a:r>
            <a:r>
              <a:rPr lang="en-SG" dirty="0"/>
              <a:t>). Believers would lose the comfort of a compassionate Lord who meets us in our weakness and suffering.</a:t>
            </a:r>
          </a:p>
        </p:txBody>
      </p:sp>
      <p:sp>
        <p:nvSpPr>
          <p:cNvPr id="4" name="Slide Number Placeholder 3"/>
          <p:cNvSpPr>
            <a:spLocks noGrp="1"/>
          </p:cNvSpPr>
          <p:nvPr>
            <p:ph type="sldNum" sz="quarter" idx="5"/>
          </p:nvPr>
        </p:nvSpPr>
        <p:spPr/>
        <p:txBody>
          <a:bodyPr/>
          <a:lstStyle/>
          <a:p>
            <a:fld id="{E7ABD2F6-335B-E14F-83C2-BDD05C99B67B}" type="slidenum">
              <a:rPr lang="en-US" smtClean="0"/>
              <a:t>32</a:t>
            </a:fld>
            <a:endParaRPr lang="en-US"/>
          </a:p>
        </p:txBody>
      </p:sp>
    </p:spTree>
    <p:extLst>
      <p:ext uri="{BB962C8B-B14F-4D97-AF65-F5344CB8AC3E}">
        <p14:creationId xmlns:p14="http://schemas.microsoft.com/office/powerpoint/2010/main" val="34746918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Christ’s resurrection is the </a:t>
            </a:r>
            <a:r>
              <a:rPr lang="en-SG" dirty="0" err="1"/>
              <a:t>firstfruits</a:t>
            </a:r>
            <a:r>
              <a:rPr lang="en-SG" dirty="0"/>
              <a:t> of ours (</a:t>
            </a:r>
            <a:r>
              <a:rPr lang="en-SG" b="1" dirty="0"/>
              <a:t>1 Corinthians 15:20</a:t>
            </a:r>
            <a:r>
              <a:rPr lang="en-SG" dirty="0"/>
              <a:t>). Our hope of bodily resurrection and eternal life rests on the reality that he, in our nature, has already been raised. </a:t>
            </a:r>
          </a:p>
        </p:txBody>
      </p:sp>
      <p:sp>
        <p:nvSpPr>
          <p:cNvPr id="4" name="Slide Number Placeholder 3"/>
          <p:cNvSpPr>
            <a:spLocks noGrp="1"/>
          </p:cNvSpPr>
          <p:nvPr>
            <p:ph type="sldNum" sz="quarter" idx="5"/>
          </p:nvPr>
        </p:nvSpPr>
        <p:spPr/>
        <p:txBody>
          <a:bodyPr/>
          <a:lstStyle/>
          <a:p>
            <a:fld id="{E7ABD2F6-335B-E14F-83C2-BDD05C99B67B}" type="slidenum">
              <a:rPr lang="en-US" smtClean="0"/>
              <a:t>33</a:t>
            </a:fld>
            <a:endParaRPr lang="en-US"/>
          </a:p>
        </p:txBody>
      </p:sp>
    </p:spTree>
    <p:extLst>
      <p:ext uri="{BB962C8B-B14F-4D97-AF65-F5344CB8AC3E}">
        <p14:creationId xmlns:p14="http://schemas.microsoft.com/office/powerpoint/2010/main" val="23086654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34</a:t>
            </a:fld>
            <a:endParaRPr lang="en-US"/>
          </a:p>
        </p:txBody>
      </p:sp>
    </p:spTree>
    <p:extLst>
      <p:ext uri="{BB962C8B-B14F-4D97-AF65-F5344CB8AC3E}">
        <p14:creationId xmlns:p14="http://schemas.microsoft.com/office/powerpoint/2010/main" val="5001096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35</a:t>
            </a:fld>
            <a:endParaRPr lang="en-US"/>
          </a:p>
        </p:txBody>
      </p:sp>
    </p:spTree>
    <p:extLst>
      <p:ext uri="{BB962C8B-B14F-4D97-AF65-F5344CB8AC3E}">
        <p14:creationId xmlns:p14="http://schemas.microsoft.com/office/powerpoint/2010/main" val="28937837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36</a:t>
            </a:fld>
            <a:endParaRPr lang="en-US"/>
          </a:p>
        </p:txBody>
      </p:sp>
    </p:spTree>
    <p:extLst>
      <p:ext uri="{BB962C8B-B14F-4D97-AF65-F5344CB8AC3E}">
        <p14:creationId xmlns:p14="http://schemas.microsoft.com/office/powerpoint/2010/main" val="1407719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rtl="0">
              <a:buFont typeface="Adobe Caslon Pro" panose="0205050205050A020403" pitchFamily="18" charset="77"/>
              <a:buChar char="-"/>
            </a:pPr>
            <a:r>
              <a:rPr lang="en-SG" sz="1400" dirty="0">
                <a:effectLst/>
                <a:latin typeface="Adobe Caslon Pro" panose="0205050205050A020403" pitchFamily="18" charset="77"/>
                <a:ea typeface="Times New Roman" panose="02020603050405020304" pitchFamily="18" charset="0"/>
                <a:cs typeface="Times New Roman" panose="02020603050405020304" pitchFamily="18" charset="0"/>
              </a:rPr>
              <a:t>Already in the time of the NT, the church confessed Jesus as Lord, worshiping him alongside the Father and the Spirit. </a:t>
            </a:r>
          </a:p>
          <a:p>
            <a:pPr marL="342900" lvl="0" indent="-342900">
              <a:buFont typeface="Adobe Caslon Pro" panose="0205050205050A020403" pitchFamily="18" charset="77"/>
              <a:buChar char="-"/>
            </a:pPr>
            <a:r>
              <a:rPr lang="en-SG" sz="1400" dirty="0">
                <a:effectLst/>
                <a:latin typeface="Adobe Caslon Pro" panose="0205050205050A020403" pitchFamily="18" charset="77"/>
                <a:ea typeface="Times New Roman" panose="02020603050405020304" pitchFamily="18" charset="0"/>
                <a:cs typeface="Times New Roman" panose="02020603050405020304" pitchFamily="18" charset="0"/>
              </a:rPr>
              <a:t>Yet articulating how he was both divine and human provoked intense debate. </a:t>
            </a:r>
          </a:p>
          <a:p>
            <a:pPr marL="342900" lvl="0" indent="-342900">
              <a:buFont typeface="Adobe Caslon Pro" panose="0205050205050A020403" pitchFamily="18" charset="77"/>
              <a:buChar char="-"/>
            </a:pPr>
            <a:r>
              <a:rPr lang="en-SG" sz="1400" dirty="0">
                <a:effectLst/>
                <a:latin typeface="Adobe Caslon Pro" panose="0205050205050A020403" pitchFamily="18" charset="77"/>
                <a:ea typeface="Times New Roman" panose="02020603050405020304" pitchFamily="18" charset="0"/>
                <a:cs typeface="Times New Roman" panose="02020603050405020304" pitchFamily="18" charset="0"/>
              </a:rPr>
              <a:t>But in the years to follow, after the Apostles died, various errors arose. </a:t>
            </a:r>
          </a:p>
          <a:p>
            <a:pPr marL="342900" lvl="0" indent="-342900">
              <a:buFont typeface="Adobe Caslon Pro" panose="0205050205050A020403" pitchFamily="18" charset="77"/>
              <a:buChar char="-"/>
            </a:pPr>
            <a:r>
              <a:rPr lang="en-SG" sz="1400" dirty="0">
                <a:effectLst/>
                <a:latin typeface="Adobe Caslon Pro" panose="0205050205050A020403" pitchFamily="18" charset="77"/>
                <a:ea typeface="Times New Roman" panose="02020603050405020304" pitchFamily="18" charset="0"/>
                <a:cs typeface="Times New Roman" panose="02020603050405020304" pitchFamily="18" charset="0"/>
              </a:rPr>
              <a:t>We will explore these more in the next portion.</a:t>
            </a:r>
          </a:p>
          <a:p>
            <a:pPr marL="342900" lvl="0" indent="-342900">
              <a:buFont typeface="Adobe Caslon Pro" panose="0205050205050A020403" pitchFamily="18" charset="77"/>
              <a:buChar char="-"/>
            </a:pPr>
            <a:r>
              <a:rPr lang="en-SG" sz="1400" dirty="0">
                <a:effectLst/>
                <a:latin typeface="Adobe Caslon Pro" panose="0205050205050A020403" pitchFamily="18" charset="77"/>
                <a:ea typeface="Times New Roman" panose="02020603050405020304" pitchFamily="18" charset="0"/>
                <a:cs typeface="Times New Roman" panose="02020603050405020304" pitchFamily="18" charset="0"/>
              </a:rPr>
              <a:t>But error which I mentioned last week was that of Arianism.</a:t>
            </a:r>
          </a:p>
          <a:p>
            <a:pPr marL="342900" lvl="0" indent="-342900">
              <a:buFont typeface="Adobe Caslon Pro" panose="0205050205050A020403" pitchFamily="18" charset="77"/>
              <a:buChar char="-"/>
            </a:pPr>
            <a:r>
              <a:rPr lang="en-SG" sz="1400" dirty="0">
                <a:effectLst/>
                <a:latin typeface="Adobe Caslon Pro" panose="0205050205050A020403" pitchFamily="18" charset="77"/>
                <a:ea typeface="Times New Roman" panose="02020603050405020304" pitchFamily="18" charset="0"/>
                <a:cs typeface="Times New Roman" panose="02020603050405020304" pitchFamily="18" charset="0"/>
              </a:rPr>
              <a:t>Arianism taught that the Son was a created being, not co-eternal with the Father, denying his full divinity and equality.</a:t>
            </a:r>
          </a:p>
          <a:p>
            <a:pPr marL="742950" lvl="1" indent="-285750">
              <a:buFont typeface="Courier New" panose="02070309020205020404" pitchFamily="49" charset="0"/>
              <a:buChar char="o"/>
            </a:pPr>
            <a:r>
              <a:rPr lang="en-SG" sz="1400" dirty="0">
                <a:effectLst/>
                <a:latin typeface="Adobe Caslon Pro" panose="0205050205050A020403" pitchFamily="18" charset="77"/>
                <a:ea typeface="Times New Roman" panose="02020603050405020304" pitchFamily="18" charset="0"/>
                <a:cs typeface="Times New Roman" panose="02020603050405020304" pitchFamily="18" charset="0"/>
              </a:rPr>
              <a:t>The Arians had a jingle: there was a time when he was not</a:t>
            </a:r>
          </a:p>
          <a:p>
            <a:pPr marL="342900" lvl="0" indent="-342900">
              <a:buFont typeface="Adobe Caslon Pro" panose="0205050205050A020403" pitchFamily="18" charset="77"/>
              <a:buChar char="-"/>
            </a:pPr>
            <a:r>
              <a:rPr lang="en-SG" sz="1400" dirty="0">
                <a:effectLst/>
                <a:latin typeface="Adobe Caslon Pro" panose="0205050205050A020403" pitchFamily="18" charset="77"/>
                <a:ea typeface="Times New Roman" panose="02020603050405020304" pitchFamily="18" charset="0"/>
                <a:cs typeface="Times New Roman" panose="02020603050405020304" pitchFamily="18" charset="0"/>
              </a:rPr>
              <a:t>To deal explicitly with this dangerous heresy, the Nicene Creed (325 – 1700 years ago) affirmed that the Son is “of one substance” (</a:t>
            </a:r>
            <a:r>
              <a:rPr lang="en-SG" sz="1400" i="1" dirty="0" err="1">
                <a:effectLst/>
                <a:latin typeface="Adobe Caslon Pro" panose="0205050205050A020403" pitchFamily="18" charset="77"/>
                <a:ea typeface="Times New Roman" panose="02020603050405020304" pitchFamily="18" charset="0"/>
                <a:cs typeface="Times New Roman" panose="02020603050405020304" pitchFamily="18" charset="0"/>
              </a:rPr>
              <a:t>homoousios</a:t>
            </a:r>
            <a:r>
              <a:rPr lang="en-SG" sz="1400" dirty="0">
                <a:effectLst/>
                <a:latin typeface="Adobe Caslon Pro" panose="0205050205050A020403" pitchFamily="18" charset="77"/>
                <a:ea typeface="Times New Roman" panose="02020603050405020304" pitchFamily="18" charset="0"/>
                <a:cs typeface="Times New Roman" panose="02020603050405020304" pitchFamily="18" charset="0"/>
              </a:rPr>
              <a:t>) with the Father, truly God from God. </a:t>
            </a:r>
          </a:p>
          <a:p>
            <a:pPr marL="742950" lvl="1" indent="-285750">
              <a:buFont typeface="Courier New" panose="02070309020205020404" pitchFamily="49" charset="0"/>
              <a:buChar char="o"/>
            </a:pPr>
            <a:r>
              <a:rPr lang="en-SG" sz="1400" dirty="0">
                <a:effectLst/>
                <a:latin typeface="Adobe Caslon Pro" panose="0205050205050A020403" pitchFamily="18" charset="77"/>
                <a:ea typeface="Times New Roman" panose="02020603050405020304" pitchFamily="18" charset="0"/>
                <a:cs typeface="Times New Roman" panose="02020603050405020304" pitchFamily="18" charset="0"/>
              </a:rPr>
              <a:t>It affirmed that yes – the Son is begotten but this </a:t>
            </a:r>
            <a:r>
              <a:rPr lang="en-SG" sz="1400" dirty="0" err="1">
                <a:effectLst/>
                <a:latin typeface="Adobe Caslon Pro" panose="0205050205050A020403" pitchFamily="18" charset="77"/>
                <a:ea typeface="Times New Roman" panose="02020603050405020304" pitchFamily="18" charset="0"/>
                <a:cs typeface="Times New Roman" panose="02020603050405020304" pitchFamily="18" charset="0"/>
              </a:rPr>
              <a:t>begottenness</a:t>
            </a:r>
            <a:r>
              <a:rPr lang="en-SG" sz="1400" dirty="0">
                <a:effectLst/>
                <a:latin typeface="Adobe Caslon Pro" panose="0205050205050A020403" pitchFamily="18" charset="77"/>
                <a:ea typeface="Times New Roman" panose="02020603050405020304" pitchFamily="18" charset="0"/>
                <a:cs typeface="Times New Roman" panose="02020603050405020304" pitchFamily="18" charset="0"/>
              </a:rPr>
              <a:t> is eternity, not in time.</a:t>
            </a:r>
          </a:p>
          <a:p>
            <a:pPr marL="342900" lvl="0" indent="-342900">
              <a:buFont typeface="Adobe Caslon Pro" panose="0205050205050A020403" pitchFamily="18" charset="77"/>
              <a:buChar char="-"/>
            </a:pPr>
            <a:r>
              <a:rPr lang="en-SG" sz="1400" dirty="0">
                <a:effectLst/>
                <a:latin typeface="Adobe Caslon Pro" panose="0205050205050A020403" pitchFamily="18" charset="77"/>
                <a:ea typeface="Times New Roman" panose="02020603050405020304" pitchFamily="18" charset="0"/>
                <a:cs typeface="Times New Roman" panose="02020603050405020304" pitchFamily="18" charset="0"/>
              </a:rPr>
              <a:t>Yet questions still remained: how exactly are the two natures held together?</a:t>
            </a:r>
          </a:p>
          <a:p>
            <a:pPr marL="342900" lvl="0" indent="-342900">
              <a:buFont typeface="Adobe Caslon Pro" panose="0205050205050A020403" pitchFamily="18" charset="77"/>
              <a:buChar char="-"/>
            </a:pPr>
            <a:r>
              <a:rPr lang="en-SG" sz="1400" dirty="0">
                <a:effectLst/>
                <a:latin typeface="Adobe Caslon Pro" panose="0205050205050A020403" pitchFamily="18" charset="77"/>
                <a:ea typeface="Times New Roman" panose="02020603050405020304" pitchFamily="18" charset="0"/>
                <a:cs typeface="Times New Roman" panose="02020603050405020304" pitchFamily="18" charset="0"/>
              </a:rPr>
              <a:t>Later on errors will appear that seem to </a:t>
            </a:r>
          </a:p>
          <a:p>
            <a:pPr marL="742950" lvl="1" indent="-285750">
              <a:buFont typeface="Courier New" panose="02070309020205020404" pitchFamily="49" charset="0"/>
              <a:buChar char="o"/>
            </a:pPr>
            <a:r>
              <a:rPr lang="en-SG" sz="1400" dirty="0">
                <a:effectLst/>
                <a:latin typeface="Adobe Caslon Pro" panose="0205050205050A020403" pitchFamily="18" charset="77"/>
                <a:ea typeface="Times New Roman" panose="02020603050405020304" pitchFamily="18" charset="0"/>
                <a:cs typeface="Times New Roman" panose="02020603050405020304" pitchFamily="18" charset="0"/>
              </a:rPr>
              <a:t>either divide Christ into two persons</a:t>
            </a:r>
          </a:p>
          <a:p>
            <a:pPr marL="742950" lvl="1" indent="-285750">
              <a:buFont typeface="Courier New" panose="02070309020205020404" pitchFamily="49" charset="0"/>
              <a:buChar char="o"/>
            </a:pPr>
            <a:r>
              <a:rPr lang="en-SG" sz="1400" dirty="0">
                <a:effectLst/>
                <a:latin typeface="Adobe Caslon Pro" panose="0205050205050A020403" pitchFamily="18" charset="77"/>
                <a:ea typeface="Times New Roman" panose="02020603050405020304" pitchFamily="18" charset="0"/>
                <a:cs typeface="Times New Roman" panose="02020603050405020304" pitchFamily="18" charset="0"/>
              </a:rPr>
              <a:t>or blurring the two natures into one, undermining both true divinity and true humanity. </a:t>
            </a:r>
          </a:p>
          <a:p>
            <a:pPr marL="342900" lvl="0" indent="-342900">
              <a:buFont typeface="Adobe Caslon Pro" panose="0205050205050A020403" pitchFamily="18" charset="77"/>
              <a:buChar char="-"/>
            </a:pPr>
            <a:r>
              <a:rPr lang="en-SG" sz="1400" dirty="0">
                <a:effectLst/>
                <a:latin typeface="Adobe Caslon Pro" panose="0205050205050A020403" pitchFamily="18" charset="77"/>
                <a:ea typeface="Times New Roman" panose="02020603050405020304" pitchFamily="18" charset="0"/>
                <a:cs typeface="Times New Roman" panose="02020603050405020304" pitchFamily="18" charset="0"/>
              </a:rPr>
              <a:t>These tensions led to the Council of Chalcedon (451).</a:t>
            </a:r>
          </a:p>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37</a:t>
            </a:fld>
            <a:endParaRPr lang="en-US"/>
          </a:p>
        </p:txBody>
      </p:sp>
    </p:spTree>
    <p:extLst>
      <p:ext uri="{BB962C8B-B14F-4D97-AF65-F5344CB8AC3E}">
        <p14:creationId xmlns:p14="http://schemas.microsoft.com/office/powerpoint/2010/main" val="40710644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rtl="0">
              <a:buFont typeface="Adobe Caslon Pro" panose="0205050205050A020403" pitchFamily="18" charset="77"/>
              <a:buChar char="-"/>
            </a:pPr>
            <a:r>
              <a:rPr lang="en-SG" sz="1400" dirty="0">
                <a:effectLst/>
                <a:latin typeface="Adobe Caslon Pro" panose="0205050205050A020403" pitchFamily="18" charset="77"/>
                <a:ea typeface="Times New Roman" panose="02020603050405020304" pitchFamily="18" charset="0"/>
                <a:cs typeface="Times New Roman" panose="02020603050405020304" pitchFamily="18" charset="0"/>
              </a:rPr>
              <a:t>Already in the time of the NT, the church confessed Jesus as Lord, worshiping him alongside the Father and the Spirit. </a:t>
            </a:r>
          </a:p>
          <a:p>
            <a:pPr marL="342900" lvl="0" indent="-342900">
              <a:buFont typeface="Adobe Caslon Pro" panose="0205050205050A020403" pitchFamily="18" charset="77"/>
              <a:buChar char="-"/>
            </a:pPr>
            <a:r>
              <a:rPr lang="en-SG" sz="1400" dirty="0">
                <a:effectLst/>
                <a:latin typeface="Adobe Caslon Pro" panose="0205050205050A020403" pitchFamily="18" charset="77"/>
                <a:ea typeface="Times New Roman" panose="02020603050405020304" pitchFamily="18" charset="0"/>
                <a:cs typeface="Times New Roman" panose="02020603050405020304" pitchFamily="18" charset="0"/>
              </a:rPr>
              <a:t>Yet articulating how he was both divine and human provoked intense debate. </a:t>
            </a:r>
          </a:p>
          <a:p>
            <a:pPr marL="342900" lvl="0" indent="-342900">
              <a:buFont typeface="Adobe Caslon Pro" panose="0205050205050A020403" pitchFamily="18" charset="77"/>
              <a:buChar char="-"/>
            </a:pPr>
            <a:r>
              <a:rPr lang="en-SG" sz="1400" dirty="0">
                <a:effectLst/>
                <a:latin typeface="Adobe Caslon Pro" panose="0205050205050A020403" pitchFamily="18" charset="77"/>
                <a:ea typeface="Times New Roman" panose="02020603050405020304" pitchFamily="18" charset="0"/>
                <a:cs typeface="Times New Roman" panose="02020603050405020304" pitchFamily="18" charset="0"/>
              </a:rPr>
              <a:t>But in the years to follow, after the Apostles died, various errors arose. </a:t>
            </a:r>
          </a:p>
          <a:p>
            <a:pPr marL="342900" lvl="0" indent="-342900">
              <a:buFont typeface="Adobe Caslon Pro" panose="0205050205050A020403" pitchFamily="18" charset="77"/>
              <a:buChar char="-"/>
            </a:pPr>
            <a:r>
              <a:rPr lang="en-SG" sz="1400" dirty="0">
                <a:effectLst/>
                <a:latin typeface="Adobe Caslon Pro" panose="0205050205050A020403" pitchFamily="18" charset="77"/>
                <a:ea typeface="Times New Roman" panose="02020603050405020304" pitchFamily="18" charset="0"/>
                <a:cs typeface="Times New Roman" panose="02020603050405020304" pitchFamily="18" charset="0"/>
              </a:rPr>
              <a:t>We will explore these more in the next portion.</a:t>
            </a:r>
          </a:p>
          <a:p>
            <a:pPr marL="342900" lvl="0" indent="-342900">
              <a:buFont typeface="Adobe Caslon Pro" panose="0205050205050A020403" pitchFamily="18" charset="77"/>
              <a:buChar char="-"/>
            </a:pPr>
            <a:r>
              <a:rPr lang="en-SG" sz="1400" dirty="0">
                <a:effectLst/>
                <a:latin typeface="Adobe Caslon Pro" panose="0205050205050A020403" pitchFamily="18" charset="77"/>
                <a:ea typeface="Times New Roman" panose="02020603050405020304" pitchFamily="18" charset="0"/>
                <a:cs typeface="Times New Roman" panose="02020603050405020304" pitchFamily="18" charset="0"/>
              </a:rPr>
              <a:t>But error which I mentioned last week was that of Arianism.</a:t>
            </a:r>
          </a:p>
          <a:p>
            <a:pPr marL="342900" lvl="0" indent="-342900">
              <a:buFont typeface="Adobe Caslon Pro" panose="0205050205050A020403" pitchFamily="18" charset="77"/>
              <a:buChar char="-"/>
            </a:pPr>
            <a:r>
              <a:rPr lang="en-SG" sz="1400" dirty="0">
                <a:effectLst/>
                <a:latin typeface="Adobe Caslon Pro" panose="0205050205050A020403" pitchFamily="18" charset="77"/>
                <a:ea typeface="Times New Roman" panose="02020603050405020304" pitchFamily="18" charset="0"/>
                <a:cs typeface="Times New Roman" panose="02020603050405020304" pitchFamily="18" charset="0"/>
              </a:rPr>
              <a:t>Arianism taught that the Son was a created being, not co-eternal with the Father, denying his full divinity and equality.</a:t>
            </a:r>
          </a:p>
          <a:p>
            <a:pPr marL="742950" lvl="1" indent="-285750">
              <a:buFont typeface="Courier New" panose="02070309020205020404" pitchFamily="49" charset="0"/>
              <a:buChar char="o"/>
            </a:pPr>
            <a:r>
              <a:rPr lang="en-SG" sz="1400" dirty="0">
                <a:effectLst/>
                <a:latin typeface="Adobe Caslon Pro" panose="0205050205050A020403" pitchFamily="18" charset="77"/>
                <a:ea typeface="Times New Roman" panose="02020603050405020304" pitchFamily="18" charset="0"/>
                <a:cs typeface="Times New Roman" panose="02020603050405020304" pitchFamily="18" charset="0"/>
              </a:rPr>
              <a:t>The Arians had a jingle: there was a time when he was not</a:t>
            </a:r>
          </a:p>
          <a:p>
            <a:pPr marL="342900" lvl="0" indent="-342900">
              <a:buFont typeface="Adobe Caslon Pro" panose="0205050205050A020403" pitchFamily="18" charset="77"/>
              <a:buChar char="-"/>
            </a:pPr>
            <a:r>
              <a:rPr lang="en-SG" sz="1400" dirty="0">
                <a:effectLst/>
                <a:latin typeface="Adobe Caslon Pro" panose="0205050205050A020403" pitchFamily="18" charset="77"/>
                <a:ea typeface="Times New Roman" panose="02020603050405020304" pitchFamily="18" charset="0"/>
                <a:cs typeface="Times New Roman" panose="02020603050405020304" pitchFamily="18" charset="0"/>
              </a:rPr>
              <a:t>To deal explicitly with this dangerous heresy, the Nicene Creed (325 – 1700 years ago) affirmed that the Son is “of one substance” (</a:t>
            </a:r>
            <a:r>
              <a:rPr lang="en-SG" sz="1400" i="1" dirty="0" err="1">
                <a:effectLst/>
                <a:latin typeface="Adobe Caslon Pro" panose="0205050205050A020403" pitchFamily="18" charset="77"/>
                <a:ea typeface="Times New Roman" panose="02020603050405020304" pitchFamily="18" charset="0"/>
                <a:cs typeface="Times New Roman" panose="02020603050405020304" pitchFamily="18" charset="0"/>
              </a:rPr>
              <a:t>homoousios</a:t>
            </a:r>
            <a:r>
              <a:rPr lang="en-SG" sz="1400" dirty="0">
                <a:effectLst/>
                <a:latin typeface="Adobe Caslon Pro" panose="0205050205050A020403" pitchFamily="18" charset="77"/>
                <a:ea typeface="Times New Roman" panose="02020603050405020304" pitchFamily="18" charset="0"/>
                <a:cs typeface="Times New Roman" panose="02020603050405020304" pitchFamily="18" charset="0"/>
              </a:rPr>
              <a:t>) with the Father, truly God from God. </a:t>
            </a:r>
          </a:p>
          <a:p>
            <a:pPr marL="742950" lvl="1" indent="-285750">
              <a:buFont typeface="Courier New" panose="02070309020205020404" pitchFamily="49" charset="0"/>
              <a:buChar char="o"/>
            </a:pPr>
            <a:r>
              <a:rPr lang="en-SG" sz="1400" dirty="0">
                <a:effectLst/>
                <a:latin typeface="Adobe Caslon Pro" panose="0205050205050A020403" pitchFamily="18" charset="77"/>
                <a:ea typeface="Times New Roman" panose="02020603050405020304" pitchFamily="18" charset="0"/>
                <a:cs typeface="Times New Roman" panose="02020603050405020304" pitchFamily="18" charset="0"/>
              </a:rPr>
              <a:t>It affirmed that yes – the Son is begotten but this </a:t>
            </a:r>
            <a:r>
              <a:rPr lang="en-SG" sz="1400" dirty="0" err="1">
                <a:effectLst/>
                <a:latin typeface="Adobe Caslon Pro" panose="0205050205050A020403" pitchFamily="18" charset="77"/>
                <a:ea typeface="Times New Roman" panose="02020603050405020304" pitchFamily="18" charset="0"/>
                <a:cs typeface="Times New Roman" panose="02020603050405020304" pitchFamily="18" charset="0"/>
              </a:rPr>
              <a:t>begottenness</a:t>
            </a:r>
            <a:r>
              <a:rPr lang="en-SG" sz="1400" dirty="0">
                <a:effectLst/>
                <a:latin typeface="Adobe Caslon Pro" panose="0205050205050A020403" pitchFamily="18" charset="77"/>
                <a:ea typeface="Times New Roman" panose="02020603050405020304" pitchFamily="18" charset="0"/>
                <a:cs typeface="Times New Roman" panose="02020603050405020304" pitchFamily="18" charset="0"/>
              </a:rPr>
              <a:t> is eternity, not in time.</a:t>
            </a:r>
          </a:p>
          <a:p>
            <a:pPr marL="342900" lvl="0" indent="-342900">
              <a:buFont typeface="Adobe Caslon Pro" panose="0205050205050A020403" pitchFamily="18" charset="77"/>
              <a:buChar char="-"/>
            </a:pPr>
            <a:r>
              <a:rPr lang="en-SG" sz="1400" dirty="0">
                <a:effectLst/>
                <a:latin typeface="Adobe Caslon Pro" panose="0205050205050A020403" pitchFamily="18" charset="77"/>
                <a:ea typeface="Times New Roman" panose="02020603050405020304" pitchFamily="18" charset="0"/>
                <a:cs typeface="Times New Roman" panose="02020603050405020304" pitchFamily="18" charset="0"/>
              </a:rPr>
              <a:t>Yet questions still remained: how exactly are the two natures held together?</a:t>
            </a:r>
          </a:p>
          <a:p>
            <a:pPr marL="342900" lvl="0" indent="-342900">
              <a:buFont typeface="Adobe Caslon Pro" panose="0205050205050A020403" pitchFamily="18" charset="77"/>
              <a:buChar char="-"/>
            </a:pPr>
            <a:r>
              <a:rPr lang="en-SG" sz="1400" dirty="0">
                <a:effectLst/>
                <a:latin typeface="Adobe Caslon Pro" panose="0205050205050A020403" pitchFamily="18" charset="77"/>
                <a:ea typeface="Times New Roman" panose="02020603050405020304" pitchFamily="18" charset="0"/>
                <a:cs typeface="Times New Roman" panose="02020603050405020304" pitchFamily="18" charset="0"/>
              </a:rPr>
              <a:t>Later on errors will appear that seem to </a:t>
            </a:r>
          </a:p>
          <a:p>
            <a:pPr marL="742950" lvl="1" indent="-285750">
              <a:buFont typeface="Courier New" panose="02070309020205020404" pitchFamily="49" charset="0"/>
              <a:buChar char="o"/>
            </a:pPr>
            <a:r>
              <a:rPr lang="en-SG" sz="1400" dirty="0">
                <a:effectLst/>
                <a:latin typeface="Adobe Caslon Pro" panose="0205050205050A020403" pitchFamily="18" charset="77"/>
                <a:ea typeface="Times New Roman" panose="02020603050405020304" pitchFamily="18" charset="0"/>
                <a:cs typeface="Times New Roman" panose="02020603050405020304" pitchFamily="18" charset="0"/>
              </a:rPr>
              <a:t>either divide Christ into two persons</a:t>
            </a:r>
          </a:p>
          <a:p>
            <a:pPr marL="742950" lvl="1" indent="-285750">
              <a:buFont typeface="Courier New" panose="02070309020205020404" pitchFamily="49" charset="0"/>
              <a:buChar char="o"/>
            </a:pPr>
            <a:r>
              <a:rPr lang="en-SG" sz="1400" dirty="0">
                <a:effectLst/>
                <a:latin typeface="Adobe Caslon Pro" panose="0205050205050A020403" pitchFamily="18" charset="77"/>
                <a:ea typeface="Times New Roman" panose="02020603050405020304" pitchFamily="18" charset="0"/>
                <a:cs typeface="Times New Roman" panose="02020603050405020304" pitchFamily="18" charset="0"/>
              </a:rPr>
              <a:t>or blurring the two natures into one, undermining both true divinity and true humanity. </a:t>
            </a:r>
          </a:p>
          <a:p>
            <a:pPr marL="342900" lvl="0" indent="-342900">
              <a:buFont typeface="Adobe Caslon Pro" panose="0205050205050A020403" pitchFamily="18" charset="77"/>
              <a:buChar char="-"/>
            </a:pPr>
            <a:r>
              <a:rPr lang="en-SG" sz="1400" dirty="0">
                <a:effectLst/>
                <a:latin typeface="Adobe Caslon Pro" panose="0205050205050A020403" pitchFamily="18" charset="77"/>
                <a:ea typeface="Times New Roman" panose="02020603050405020304" pitchFamily="18" charset="0"/>
                <a:cs typeface="Times New Roman" panose="02020603050405020304" pitchFamily="18" charset="0"/>
              </a:rPr>
              <a:t>These tensions led to the Council of Chalcedon (451).</a:t>
            </a:r>
          </a:p>
          <a:p>
            <a:endParaRPr lang="en-US" dirty="0"/>
          </a:p>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38</a:t>
            </a:fld>
            <a:endParaRPr lang="en-US"/>
          </a:p>
        </p:txBody>
      </p:sp>
    </p:spTree>
    <p:extLst>
      <p:ext uri="{BB962C8B-B14F-4D97-AF65-F5344CB8AC3E}">
        <p14:creationId xmlns:p14="http://schemas.microsoft.com/office/powerpoint/2010/main" val="20916757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39</a:t>
            </a:fld>
            <a:endParaRPr lang="en-US"/>
          </a:p>
        </p:txBody>
      </p:sp>
    </p:spTree>
    <p:extLst>
      <p:ext uri="{BB962C8B-B14F-4D97-AF65-F5344CB8AC3E}">
        <p14:creationId xmlns:p14="http://schemas.microsoft.com/office/powerpoint/2010/main" val="5385677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40</a:t>
            </a:fld>
            <a:endParaRPr lang="en-US"/>
          </a:p>
        </p:txBody>
      </p:sp>
    </p:spTree>
    <p:extLst>
      <p:ext uri="{BB962C8B-B14F-4D97-AF65-F5344CB8AC3E}">
        <p14:creationId xmlns:p14="http://schemas.microsoft.com/office/powerpoint/2010/main" val="3311405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4</a:t>
            </a:fld>
            <a:endParaRPr lang="en-US"/>
          </a:p>
        </p:txBody>
      </p:sp>
    </p:spTree>
    <p:extLst>
      <p:ext uri="{BB962C8B-B14F-4D97-AF65-F5344CB8AC3E}">
        <p14:creationId xmlns:p14="http://schemas.microsoft.com/office/powerpoint/2010/main" val="17771284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third nature through blending of the two.</a:t>
            </a:r>
          </a:p>
          <a:p>
            <a:endParaRPr lang="en-US" dirty="0"/>
          </a:p>
          <a:p>
            <a:r>
              <a:rPr lang="en-US" dirty="0"/>
              <a:t>Divinity didn’t absorb humanity; Humanity didn’t absorb divinity.</a:t>
            </a:r>
          </a:p>
          <a:p>
            <a:r>
              <a:rPr lang="en-US" dirty="0"/>
              <a:t>Not subtraction but addition.</a:t>
            </a:r>
          </a:p>
          <a:p>
            <a:r>
              <a:rPr lang="en-US" dirty="0"/>
              <a:t>Jesus Christ always sustains the universe – even after incarnation.</a:t>
            </a:r>
          </a:p>
          <a:p>
            <a:endParaRPr lang="en-US" dirty="0"/>
          </a:p>
          <a:p>
            <a:r>
              <a:rPr lang="en-US" dirty="0"/>
              <a:t>Christ is not divided into two persons, one divine and one human. It’s not that the divine Son does some things and the human Jesus does others, as though there were two acting subjects.</a:t>
            </a:r>
          </a:p>
          <a:p>
            <a:endParaRPr lang="en-US" dirty="0"/>
          </a:p>
          <a:p>
            <a:r>
              <a:rPr lang="en-US" dirty="0"/>
              <a:t>The union is permanent. The Son never abandons his humanity, even in death or exaltation.</a:t>
            </a:r>
          </a:p>
          <a:p>
            <a:r>
              <a:rPr lang="en-US" dirty="0"/>
              <a:t>Against any view that suggests the union was temporary, or that the divine Son could “depart” from the human Jesus.</a:t>
            </a:r>
          </a:p>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41</a:t>
            </a:fld>
            <a:endParaRPr lang="en-US"/>
          </a:p>
        </p:txBody>
      </p:sp>
    </p:spTree>
    <p:extLst>
      <p:ext uri="{BB962C8B-B14F-4D97-AF65-F5344CB8AC3E}">
        <p14:creationId xmlns:p14="http://schemas.microsoft.com/office/powerpoint/2010/main" val="8944902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third nature through blending of the two.</a:t>
            </a:r>
          </a:p>
          <a:p>
            <a:endParaRPr lang="en-US" dirty="0"/>
          </a:p>
          <a:p>
            <a:r>
              <a:rPr lang="en-US" dirty="0"/>
              <a:t>Divinity didn’t absorb humanity; Humanity didn’t absorb divinity.</a:t>
            </a:r>
          </a:p>
          <a:p>
            <a:r>
              <a:rPr lang="en-US" dirty="0"/>
              <a:t>Not subtraction but addition.</a:t>
            </a:r>
          </a:p>
          <a:p>
            <a:r>
              <a:rPr lang="en-US" dirty="0"/>
              <a:t>Jesus Christ always sustains the universe – even after incarnation.</a:t>
            </a:r>
          </a:p>
          <a:p>
            <a:endParaRPr lang="en-US" dirty="0"/>
          </a:p>
          <a:p>
            <a:r>
              <a:rPr lang="en-US" dirty="0"/>
              <a:t>Christ is not divided into two persons, one divine and one human. It’s not that the divine Son does some things and the human Jesus does others, as though there were two acting subjects.</a:t>
            </a:r>
          </a:p>
          <a:p>
            <a:endParaRPr lang="en-US" dirty="0"/>
          </a:p>
          <a:p>
            <a:r>
              <a:rPr lang="en-US" dirty="0"/>
              <a:t>The union is permanent. The Son never abandons his humanity, even in death or exaltation.</a:t>
            </a:r>
          </a:p>
          <a:p>
            <a:r>
              <a:rPr lang="en-US" dirty="0"/>
              <a:t>Against any view that suggests the union was temporary, or that the divine Son could “depart” from the human Jesus.</a:t>
            </a:r>
          </a:p>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42</a:t>
            </a:fld>
            <a:endParaRPr lang="en-US"/>
          </a:p>
        </p:txBody>
      </p:sp>
    </p:spTree>
    <p:extLst>
      <p:ext uri="{BB962C8B-B14F-4D97-AF65-F5344CB8AC3E}">
        <p14:creationId xmlns:p14="http://schemas.microsoft.com/office/powerpoint/2010/main" val="31926599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third nature through blending of the two.</a:t>
            </a:r>
          </a:p>
          <a:p>
            <a:endParaRPr lang="en-US" dirty="0"/>
          </a:p>
          <a:p>
            <a:r>
              <a:rPr lang="en-US" dirty="0"/>
              <a:t>Divinity didn’t absorb humanity; Humanity didn’t absorb divinity.</a:t>
            </a:r>
          </a:p>
          <a:p>
            <a:r>
              <a:rPr lang="en-US" dirty="0"/>
              <a:t>Not subtraction but addition.</a:t>
            </a:r>
          </a:p>
          <a:p>
            <a:r>
              <a:rPr lang="en-US" dirty="0"/>
              <a:t>Jesus Christ always sustains the universe – even after incarnation.</a:t>
            </a:r>
          </a:p>
          <a:p>
            <a:endParaRPr lang="en-US" dirty="0"/>
          </a:p>
          <a:p>
            <a:r>
              <a:rPr lang="en-US" dirty="0"/>
              <a:t>Christ is not divided into two persons, one divine and one human. It’s not that the divine Son does some things and the human Jesus does others, as though there were two acting subjects.</a:t>
            </a:r>
          </a:p>
          <a:p>
            <a:endParaRPr lang="en-US" dirty="0"/>
          </a:p>
          <a:p>
            <a:r>
              <a:rPr lang="en-US" dirty="0"/>
              <a:t>The union is permanent. The Son never abandons his humanity, even in death or exaltation.</a:t>
            </a:r>
          </a:p>
          <a:p>
            <a:r>
              <a:rPr lang="en-US" dirty="0"/>
              <a:t>Against any view that suggests the union was temporary, or that the divine Son could “depart” from the human Jesus.</a:t>
            </a:r>
          </a:p>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43</a:t>
            </a:fld>
            <a:endParaRPr lang="en-US"/>
          </a:p>
        </p:txBody>
      </p:sp>
    </p:spTree>
    <p:extLst>
      <p:ext uri="{BB962C8B-B14F-4D97-AF65-F5344CB8AC3E}">
        <p14:creationId xmlns:p14="http://schemas.microsoft.com/office/powerpoint/2010/main" val="26446084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third nature through blending of the two.</a:t>
            </a:r>
          </a:p>
          <a:p>
            <a:endParaRPr lang="en-US" dirty="0"/>
          </a:p>
          <a:p>
            <a:r>
              <a:rPr lang="en-US" dirty="0"/>
              <a:t>Divinity didn’t absorb humanity; Humanity didn’t absorb divinity.</a:t>
            </a:r>
          </a:p>
          <a:p>
            <a:r>
              <a:rPr lang="en-US" dirty="0"/>
              <a:t>Not subtraction but addition.</a:t>
            </a:r>
          </a:p>
          <a:p>
            <a:r>
              <a:rPr lang="en-US" dirty="0"/>
              <a:t>Jesus Christ always sustains the universe – even after incarnation.</a:t>
            </a:r>
          </a:p>
          <a:p>
            <a:endParaRPr lang="en-US" dirty="0"/>
          </a:p>
          <a:p>
            <a:r>
              <a:rPr lang="en-US" dirty="0"/>
              <a:t>Christ is not divided into two persons, one divine and one human. It’s not that the divine Son does some things and the human Jesus does others, as though there were two acting subjects.</a:t>
            </a:r>
          </a:p>
          <a:p>
            <a:endParaRPr lang="en-US" dirty="0"/>
          </a:p>
          <a:p>
            <a:r>
              <a:rPr lang="en-US" dirty="0"/>
              <a:t>The union is permanent. The Son never abandons his humanity, even in death or exaltation.</a:t>
            </a:r>
          </a:p>
          <a:p>
            <a:r>
              <a:rPr lang="en-US" dirty="0"/>
              <a:t>Against any view that suggests the union was temporary, or that the divine Son could “depart” from the human Jesus.</a:t>
            </a:r>
          </a:p>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44</a:t>
            </a:fld>
            <a:endParaRPr lang="en-US"/>
          </a:p>
        </p:txBody>
      </p:sp>
    </p:spTree>
    <p:extLst>
      <p:ext uri="{BB962C8B-B14F-4D97-AF65-F5344CB8AC3E}">
        <p14:creationId xmlns:p14="http://schemas.microsoft.com/office/powerpoint/2010/main" val="8578536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third nature through blending of the two.</a:t>
            </a:r>
          </a:p>
          <a:p>
            <a:endParaRPr lang="en-US" dirty="0"/>
          </a:p>
          <a:p>
            <a:r>
              <a:rPr lang="en-US" dirty="0"/>
              <a:t>Divinity didn’t absorb humanity; Humanity didn’t absorb divinity.</a:t>
            </a:r>
          </a:p>
          <a:p>
            <a:r>
              <a:rPr lang="en-US" dirty="0"/>
              <a:t>Not subtraction but addition.</a:t>
            </a:r>
          </a:p>
          <a:p>
            <a:r>
              <a:rPr lang="en-US" dirty="0"/>
              <a:t>Jesus Christ always sustains the universe – even after incarnation.</a:t>
            </a:r>
          </a:p>
          <a:p>
            <a:endParaRPr lang="en-US" dirty="0"/>
          </a:p>
          <a:p>
            <a:r>
              <a:rPr lang="en-US" dirty="0"/>
              <a:t>Christ is not divided into two persons, one divine and one human. It’s not that the divine Son does some things and the human Jesus does others, as though there were two acting subjects.</a:t>
            </a:r>
          </a:p>
          <a:p>
            <a:endParaRPr lang="en-US" dirty="0"/>
          </a:p>
          <a:p>
            <a:r>
              <a:rPr lang="en-US" dirty="0"/>
              <a:t>The union is permanent. The Son never abandons his humanity, even in death or exaltation.</a:t>
            </a:r>
          </a:p>
          <a:p>
            <a:r>
              <a:rPr lang="en-US" dirty="0"/>
              <a:t>Against any view that suggests the union was temporary, or that the divine Son could “depart” from the human Jesus.</a:t>
            </a:r>
          </a:p>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45</a:t>
            </a:fld>
            <a:endParaRPr lang="en-US"/>
          </a:p>
        </p:txBody>
      </p:sp>
    </p:spTree>
    <p:extLst>
      <p:ext uri="{BB962C8B-B14F-4D97-AF65-F5344CB8AC3E}">
        <p14:creationId xmlns:p14="http://schemas.microsoft.com/office/powerpoint/2010/main" val="28319035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46</a:t>
            </a:fld>
            <a:endParaRPr lang="en-US"/>
          </a:p>
        </p:txBody>
      </p:sp>
    </p:spTree>
    <p:extLst>
      <p:ext uri="{BB962C8B-B14F-4D97-AF65-F5344CB8AC3E}">
        <p14:creationId xmlns:p14="http://schemas.microsoft.com/office/powerpoint/2010/main" val="26878372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47</a:t>
            </a:fld>
            <a:endParaRPr lang="en-US"/>
          </a:p>
        </p:txBody>
      </p:sp>
    </p:spTree>
    <p:extLst>
      <p:ext uri="{BB962C8B-B14F-4D97-AF65-F5344CB8AC3E}">
        <p14:creationId xmlns:p14="http://schemas.microsoft.com/office/powerpoint/2010/main" val="18465150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failure to hold tension leads to error</a:t>
            </a:r>
          </a:p>
          <a:p>
            <a:r>
              <a:rPr lang="en-US" dirty="0"/>
              <a:t>- sovereignty and human freedom</a:t>
            </a:r>
          </a:p>
          <a:p>
            <a:r>
              <a:rPr lang="en-US" dirty="0"/>
              <a:t>- submission and </a:t>
            </a:r>
            <a:r>
              <a:rPr lang="en-US" dirty="0" err="1"/>
              <a:t>pertition</a:t>
            </a:r>
            <a:endParaRPr lang="en-US" sz="1200" dirty="0">
              <a:effectLst/>
              <a:latin typeface="+mn-lt"/>
              <a:ea typeface="+mn-ea"/>
              <a:cs typeface="+mn-cs"/>
            </a:endParaRPr>
          </a:p>
          <a:p>
            <a:r>
              <a:rPr lang="en-US" sz="1200" dirty="0">
                <a:effectLst/>
                <a:latin typeface="+mn-lt"/>
                <a:ea typeface="+mn-ea"/>
                <a:cs typeface="+mn-cs"/>
              </a:rPr>
              <a:t>- </a:t>
            </a:r>
            <a:r>
              <a:rPr lang="en-SG" sz="1800" dirty="0">
                <a:effectLst/>
                <a:latin typeface="Adobe Caslon Pro" panose="0205050205050A020403" pitchFamily="18" charset="77"/>
                <a:ea typeface="Times New Roman" panose="02020603050405020304" pitchFamily="18" charset="0"/>
                <a:cs typeface="Times New Roman" panose="02020603050405020304" pitchFamily="18" charset="0"/>
              </a:rPr>
              <a:t>Cross – glory and shame</a:t>
            </a:r>
          </a:p>
          <a:p>
            <a:r>
              <a:rPr lang="en-SG" sz="1800" dirty="0">
                <a:effectLst/>
                <a:latin typeface="Adobe Caslon Pro" panose="0205050205050A020403" pitchFamily="18" charset="77"/>
                <a:ea typeface="Times New Roman" panose="02020603050405020304" pitchFamily="18" charset="0"/>
                <a:cs typeface="Times New Roman" panose="02020603050405020304" pitchFamily="18" charset="0"/>
              </a:rPr>
              <a:t>- Resurrection – new body but old scars</a:t>
            </a:r>
          </a:p>
          <a:p>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SG" sz="1800" dirty="0">
                <a:effectLst/>
                <a:latin typeface="Adobe Caslon Pro" panose="0205050205050A020403" pitchFamily="18" charset="77"/>
                <a:ea typeface="Times New Roman" panose="02020603050405020304" pitchFamily="18" charset="0"/>
                <a:cs typeface="Times New Roman" panose="02020603050405020304" pitchFamily="18" charset="0"/>
              </a:rPr>
              <a:t>BUT ESP true for Christology</a:t>
            </a:r>
          </a:p>
          <a:p>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SG" sz="1800" dirty="0">
                <a:effectLst/>
                <a:latin typeface="Adobe Caslon Pro" panose="0205050205050A020403" pitchFamily="18" charset="77"/>
                <a:ea typeface="Times New Roman" panose="02020603050405020304" pitchFamily="18" charset="0"/>
                <a:cs typeface="Times New Roman" panose="02020603050405020304" pitchFamily="18" charset="0"/>
              </a:rPr>
              <a:t>So I will address these as pairs. Going into either ends.</a:t>
            </a:r>
          </a:p>
          <a:p>
            <a:endParaRPr lang="en-US" dirty="0"/>
          </a:p>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48</a:t>
            </a:fld>
            <a:endParaRPr lang="en-US"/>
          </a:p>
        </p:txBody>
      </p:sp>
    </p:spTree>
    <p:extLst>
      <p:ext uri="{BB962C8B-B14F-4D97-AF65-F5344CB8AC3E}">
        <p14:creationId xmlns:p14="http://schemas.microsoft.com/office/powerpoint/2010/main" val="4120394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49</a:t>
            </a:fld>
            <a:endParaRPr lang="en-US"/>
          </a:p>
        </p:txBody>
      </p:sp>
    </p:spTree>
    <p:extLst>
      <p:ext uri="{BB962C8B-B14F-4D97-AF65-F5344CB8AC3E}">
        <p14:creationId xmlns:p14="http://schemas.microsoft.com/office/powerpoint/2010/main" val="41410900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50</a:t>
            </a:fld>
            <a:endParaRPr lang="en-US"/>
          </a:p>
        </p:txBody>
      </p:sp>
    </p:spTree>
    <p:extLst>
      <p:ext uri="{BB962C8B-B14F-4D97-AF65-F5344CB8AC3E}">
        <p14:creationId xmlns:p14="http://schemas.microsoft.com/office/powerpoint/2010/main" val="2653510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at Christology </a:t>
            </a:r>
          </a:p>
          <a:p>
            <a:r>
              <a:rPr lang="en-US" dirty="0"/>
              <a:t>- we look at person and work of Christ</a:t>
            </a:r>
          </a:p>
          <a:p>
            <a:r>
              <a:rPr lang="en-US" dirty="0"/>
              <a:t>- work of Christ is what he did suffered, died, resurrected, ascended (covered in the next 2 sessions)</a:t>
            </a:r>
          </a:p>
          <a:p>
            <a:r>
              <a:rPr lang="en-US" dirty="0"/>
              <a:t>- this week on person of Christ – his divine and human nature</a:t>
            </a:r>
          </a:p>
        </p:txBody>
      </p:sp>
      <p:sp>
        <p:nvSpPr>
          <p:cNvPr id="4" name="Slide Number Placeholder 3"/>
          <p:cNvSpPr>
            <a:spLocks noGrp="1"/>
          </p:cNvSpPr>
          <p:nvPr>
            <p:ph type="sldNum" sz="quarter" idx="5"/>
          </p:nvPr>
        </p:nvSpPr>
        <p:spPr/>
        <p:txBody>
          <a:bodyPr/>
          <a:lstStyle/>
          <a:p>
            <a:fld id="{E7ABD2F6-335B-E14F-83C2-BDD05C99B67B}" type="slidenum">
              <a:rPr lang="en-US" smtClean="0"/>
              <a:t>5</a:t>
            </a:fld>
            <a:endParaRPr lang="en-US"/>
          </a:p>
        </p:txBody>
      </p:sp>
    </p:spTree>
    <p:extLst>
      <p:ext uri="{BB962C8B-B14F-4D97-AF65-F5344CB8AC3E}">
        <p14:creationId xmlns:p14="http://schemas.microsoft.com/office/powerpoint/2010/main" val="30464887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51</a:t>
            </a:fld>
            <a:endParaRPr lang="en-US"/>
          </a:p>
        </p:txBody>
      </p:sp>
    </p:spTree>
    <p:extLst>
      <p:ext uri="{BB962C8B-B14F-4D97-AF65-F5344CB8AC3E}">
        <p14:creationId xmlns:p14="http://schemas.microsoft.com/office/powerpoint/2010/main" val="8339027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52</a:t>
            </a:fld>
            <a:endParaRPr lang="en-US"/>
          </a:p>
        </p:txBody>
      </p:sp>
    </p:spTree>
    <p:extLst>
      <p:ext uri="{BB962C8B-B14F-4D97-AF65-F5344CB8AC3E}">
        <p14:creationId xmlns:p14="http://schemas.microsoft.com/office/powerpoint/2010/main" val="39333529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53</a:t>
            </a:fld>
            <a:endParaRPr lang="en-US"/>
          </a:p>
        </p:txBody>
      </p:sp>
    </p:spTree>
    <p:extLst>
      <p:ext uri="{BB962C8B-B14F-4D97-AF65-F5344CB8AC3E}">
        <p14:creationId xmlns:p14="http://schemas.microsoft.com/office/powerpoint/2010/main" val="3314842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54</a:t>
            </a:fld>
            <a:endParaRPr lang="en-US"/>
          </a:p>
        </p:txBody>
      </p:sp>
    </p:spTree>
    <p:extLst>
      <p:ext uri="{BB962C8B-B14F-4D97-AF65-F5344CB8AC3E}">
        <p14:creationId xmlns:p14="http://schemas.microsoft.com/office/powerpoint/2010/main" val="5679071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55</a:t>
            </a:fld>
            <a:endParaRPr lang="en-US"/>
          </a:p>
        </p:txBody>
      </p:sp>
    </p:spTree>
    <p:extLst>
      <p:ext uri="{BB962C8B-B14F-4D97-AF65-F5344CB8AC3E}">
        <p14:creationId xmlns:p14="http://schemas.microsoft.com/office/powerpoint/2010/main" val="2582685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56</a:t>
            </a:fld>
            <a:endParaRPr lang="en-US"/>
          </a:p>
        </p:txBody>
      </p:sp>
    </p:spTree>
    <p:extLst>
      <p:ext uri="{BB962C8B-B14F-4D97-AF65-F5344CB8AC3E}">
        <p14:creationId xmlns:p14="http://schemas.microsoft.com/office/powerpoint/2010/main" val="6773142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57</a:t>
            </a:fld>
            <a:endParaRPr lang="en-US"/>
          </a:p>
        </p:txBody>
      </p:sp>
    </p:spTree>
    <p:extLst>
      <p:ext uri="{BB962C8B-B14F-4D97-AF65-F5344CB8AC3E}">
        <p14:creationId xmlns:p14="http://schemas.microsoft.com/office/powerpoint/2010/main" val="2506822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“No one knows the Father except the Son and anyone to whom the Son chooses to reveal him” (</a:t>
            </a:r>
            <a:r>
              <a:rPr lang="en-SG" b="1" dirty="0"/>
              <a:t>Matthew 11:27</a:t>
            </a:r>
            <a:r>
              <a:rPr lang="en-SG" dirty="0"/>
              <a:t>). In Christ the unseen God is made visible: “Whoever has seen me has seen the Father” (</a:t>
            </a:r>
            <a:r>
              <a:rPr lang="en-SG" b="1" dirty="0"/>
              <a:t>John 14:9</a:t>
            </a:r>
            <a:r>
              <a:rPr lang="en-SG" dirty="0"/>
              <a:t>). He is “the image of the invisible God” (</a:t>
            </a:r>
            <a:r>
              <a:rPr lang="en-SG" b="1" dirty="0"/>
              <a:t>Colossians 1:15</a:t>
            </a:r>
            <a:r>
              <a:rPr lang="en-SG" dirty="0"/>
              <a:t>). To know Christ is to know God.</a:t>
            </a:r>
          </a:p>
        </p:txBody>
      </p:sp>
      <p:sp>
        <p:nvSpPr>
          <p:cNvPr id="4" name="Slide Number Placeholder 3"/>
          <p:cNvSpPr>
            <a:spLocks noGrp="1"/>
          </p:cNvSpPr>
          <p:nvPr>
            <p:ph type="sldNum" sz="quarter" idx="5"/>
          </p:nvPr>
        </p:nvSpPr>
        <p:spPr/>
        <p:txBody>
          <a:bodyPr/>
          <a:lstStyle/>
          <a:p>
            <a:fld id="{E7ABD2F6-335B-E14F-83C2-BDD05C99B67B}" type="slidenum">
              <a:rPr lang="en-US" smtClean="0"/>
              <a:t>6</a:t>
            </a:fld>
            <a:endParaRPr lang="en-US"/>
          </a:p>
        </p:txBody>
      </p:sp>
    </p:spTree>
    <p:extLst>
      <p:ext uri="{BB962C8B-B14F-4D97-AF65-F5344CB8AC3E}">
        <p14:creationId xmlns:p14="http://schemas.microsoft.com/office/powerpoint/2010/main" val="357967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Jesus said, “I am the resurrection and the life. Whoever believes in me, though he die, yet shall he live” (</a:t>
            </a:r>
            <a:r>
              <a:rPr lang="en-SG" b="1" dirty="0"/>
              <a:t>John 11:25</a:t>
            </a:r>
            <a:r>
              <a:rPr lang="en-SG" dirty="0"/>
              <a:t>). “The life was made manifest, and we have seen it” (</a:t>
            </a:r>
            <a:r>
              <a:rPr lang="en-SG" b="1" dirty="0"/>
              <a:t>1 John 1:2</a:t>
            </a:r>
            <a:r>
              <a:rPr lang="en-SG" dirty="0"/>
              <a:t>). God has given us eternal life, “and this life is in his Son” (</a:t>
            </a:r>
            <a:r>
              <a:rPr lang="en-SG" b="1" dirty="0"/>
              <a:t>1 John 5:11</a:t>
            </a:r>
            <a:r>
              <a:rPr lang="en-SG" dirty="0"/>
              <a:t>). To live in Christ is to live in God forever.</a:t>
            </a:r>
          </a:p>
          <a:p>
            <a:r>
              <a:rPr lang="en-SG" dirty="0"/>
              <a:t>This doesn’t just concern professional theologians</a:t>
            </a:r>
          </a:p>
          <a:p>
            <a:r>
              <a:rPr lang="en-SG" dirty="0"/>
              <a:t>True life as God intends is found in seeking Christ.</a:t>
            </a:r>
          </a:p>
        </p:txBody>
      </p:sp>
      <p:sp>
        <p:nvSpPr>
          <p:cNvPr id="4" name="Slide Number Placeholder 3"/>
          <p:cNvSpPr>
            <a:spLocks noGrp="1"/>
          </p:cNvSpPr>
          <p:nvPr>
            <p:ph type="sldNum" sz="quarter" idx="5"/>
          </p:nvPr>
        </p:nvSpPr>
        <p:spPr/>
        <p:txBody>
          <a:bodyPr/>
          <a:lstStyle/>
          <a:p>
            <a:fld id="{E7ABD2F6-335B-E14F-83C2-BDD05C99B67B}" type="slidenum">
              <a:rPr lang="en-US" smtClean="0"/>
              <a:t>7</a:t>
            </a:fld>
            <a:endParaRPr lang="en-US"/>
          </a:p>
        </p:txBody>
      </p:sp>
    </p:spTree>
    <p:extLst>
      <p:ext uri="{BB962C8B-B14F-4D97-AF65-F5344CB8AC3E}">
        <p14:creationId xmlns:p14="http://schemas.microsoft.com/office/powerpoint/2010/main" val="291993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E7ABD2F6-335B-E14F-83C2-BDD05C99B67B}" type="slidenum">
              <a:rPr lang="en-US" smtClean="0"/>
              <a:t>8</a:t>
            </a:fld>
            <a:endParaRPr lang="en-US"/>
          </a:p>
        </p:txBody>
      </p:sp>
    </p:spTree>
    <p:extLst>
      <p:ext uri="{BB962C8B-B14F-4D97-AF65-F5344CB8AC3E}">
        <p14:creationId xmlns:p14="http://schemas.microsoft.com/office/powerpoint/2010/main" val="1627470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pPr>
            <a:r>
              <a:rPr lang="en-SG" sz="1800" b="1" u="sng" dirty="0">
                <a:solidFill>
                  <a:srgbClr val="000000"/>
                </a:solidFill>
                <a:effectLst/>
                <a:latin typeface="Adobe Caslon Pro Bold" panose="0205050205050A020403" pitchFamily="18" charset="77"/>
                <a:ea typeface="DengXian Light" panose="02010600030101010101" pitchFamily="2" charset="-122"/>
                <a:cs typeface="Times New Roman" panose="02020603050405020304" pitchFamily="18" charset="0"/>
              </a:rPr>
              <a:t>Imagine and Discuss</a:t>
            </a:r>
          </a:p>
          <a:p>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 </a:t>
            </a:r>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US" sz="1800" b="1" dirty="0">
                <a:effectLst/>
                <a:latin typeface="Adobe Caslon Pro Bold" panose="0205050205050A020403" pitchFamily="18" charset="77"/>
                <a:ea typeface="Times New Roman" panose="02020603050405020304" pitchFamily="18" charset="0"/>
                <a:cs typeface="Times New Roman" panose="02020603050405020304" pitchFamily="18" charset="0"/>
              </a:rPr>
              <a:t>It is the year 150 AD. </a:t>
            </a:r>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The Apostles are gone, and prominent leaders only pass through your region once every few years. </a:t>
            </a:r>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You are the shepherd of a young congregation, but you face intense pressures on every side.</a:t>
            </a:r>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SG" sz="1800" dirty="0">
                <a:effectLst/>
                <a:latin typeface="Adobe Caslon Pro" panose="0205050205050A020403" pitchFamily="18" charset="77"/>
                <a:ea typeface="Times New Roman" panose="02020603050405020304" pitchFamily="18" charset="0"/>
                <a:cs typeface="Times New Roman" panose="02020603050405020304" pitchFamily="18" charset="0"/>
              </a:rPr>
              <a:t> </a:t>
            </a:r>
          </a:p>
          <a:p>
            <a:r>
              <a:rPr lang="en-US" sz="1800" b="1" dirty="0">
                <a:effectLst/>
                <a:latin typeface="Adobe Caslon Pro Bold" panose="0205050205050A020403" pitchFamily="18" charset="77"/>
                <a:ea typeface="Times New Roman" panose="02020603050405020304" pitchFamily="18" charset="0"/>
                <a:cs typeface="Times New Roman" panose="02020603050405020304" pitchFamily="18" charset="0"/>
              </a:rPr>
              <a:t>On one hand, there is a Jewish synagogue nearby called Shema People. </a:t>
            </a:r>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They accuse you and your leaders of blasphemy.</a:t>
            </a:r>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To them, you are destroying monotheism by worshipping Jesus.</a:t>
            </a:r>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So crucial is monotheism to them that every morning and evening, they recite the Shema—“Hear, O Israel: the LORD our God, </a:t>
            </a:r>
            <a:r>
              <a:rPr lang="en-US" sz="1800" i="1" dirty="0">
                <a:effectLst/>
                <a:latin typeface="Adobe Caslon Pro" panose="0205050205050A020403" pitchFamily="18" charset="77"/>
                <a:ea typeface="Times New Roman" panose="02020603050405020304" pitchFamily="18" charset="0"/>
                <a:cs typeface="Times New Roman" panose="02020603050405020304" pitchFamily="18" charset="0"/>
              </a:rPr>
              <a:t>the LORD is one</a:t>
            </a:r>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 (Deuteronomy 6:4). </a:t>
            </a:r>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But you Christians came along and say that Jesus of Nazareth is divine and to be worshipped.</a:t>
            </a:r>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They cannot comprehend how you can claim loyalty to the God of Israel while also worshipping Jesus as Lord. </a:t>
            </a:r>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They want you to leave the scene or change your belief of Jesus’ divine nature.</a:t>
            </a:r>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They argue: didn’t Jesus himself say, “concerning that day or that hour, </a:t>
            </a:r>
            <a:r>
              <a:rPr lang="en-US" sz="1800" i="1" dirty="0">
                <a:effectLst/>
                <a:latin typeface="Adobe Caslon Pro" panose="0205050205050A020403" pitchFamily="18" charset="77"/>
                <a:ea typeface="Times New Roman" panose="02020603050405020304" pitchFamily="18" charset="0"/>
                <a:cs typeface="Times New Roman" panose="02020603050405020304" pitchFamily="18" charset="0"/>
              </a:rPr>
              <a:t>no one knows</a:t>
            </a:r>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 not even the angels in heaven, </a:t>
            </a:r>
            <a:r>
              <a:rPr lang="en-US" sz="1800" i="1" dirty="0">
                <a:effectLst/>
                <a:latin typeface="Adobe Caslon Pro" panose="0205050205050A020403" pitchFamily="18" charset="77"/>
                <a:ea typeface="Times New Roman" panose="02020603050405020304" pitchFamily="18" charset="0"/>
                <a:cs typeface="Times New Roman" panose="02020603050405020304" pitchFamily="18" charset="0"/>
              </a:rPr>
              <a:t>nor the Son</a:t>
            </a:r>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 but only the Father” (Mark 13:32) – how then can Jesus be divine?</a:t>
            </a:r>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 </a:t>
            </a:r>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US" sz="1800" b="1" dirty="0">
                <a:effectLst/>
                <a:latin typeface="Adobe Caslon Pro Bold" panose="0205050205050A020403" pitchFamily="18" charset="77"/>
                <a:ea typeface="Times New Roman" panose="02020603050405020304" pitchFamily="18" charset="0"/>
                <a:cs typeface="Times New Roman" panose="02020603050405020304" pitchFamily="18" charset="0"/>
              </a:rPr>
              <a:t>Meanwhile, just around the corner is a ‘Christian church’ called Truest Way Greek Church (TWGC). </a:t>
            </a:r>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They accuse you and your leaders of incoherence.</a:t>
            </a:r>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To them, you are destroying God’s purity by saying he took on flesh.</a:t>
            </a:r>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Even though they believe in the Christian God and the Apostles’ writings, they are also deeply influenced by Greek culture.</a:t>
            </a:r>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To them it is impossible that God took on flesh! Flesh is so disgusting – it leads to sexual immorality and all sorts of lewd passions. </a:t>
            </a:r>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SG" sz="1800" dirty="0">
                <a:effectLst/>
                <a:latin typeface="Adobe Caslon Pro" panose="0205050205050A020403" pitchFamily="18" charset="77"/>
                <a:ea typeface="Times New Roman" panose="02020603050405020304" pitchFamily="18" charset="0"/>
                <a:cs typeface="Times New Roman" panose="02020603050405020304" pitchFamily="18" charset="0"/>
              </a:rPr>
              <a:t>Surely the divine Christ only </a:t>
            </a:r>
            <a:r>
              <a:rPr lang="en-SG" sz="1800" i="1" dirty="0">
                <a:effectLst/>
                <a:latin typeface="Adobe Caslon Pro" panose="0205050205050A020403" pitchFamily="18" charset="77"/>
                <a:ea typeface="Times New Roman" panose="02020603050405020304" pitchFamily="18" charset="0"/>
                <a:cs typeface="Times New Roman" panose="02020603050405020304" pitchFamily="18" charset="0"/>
              </a:rPr>
              <a:t>appeared</a:t>
            </a:r>
            <a:r>
              <a:rPr lang="en-SG" sz="1800" dirty="0">
                <a:effectLst/>
                <a:latin typeface="Adobe Caslon Pro" panose="0205050205050A020403" pitchFamily="18" charset="77"/>
                <a:ea typeface="Times New Roman" panose="02020603050405020304" pitchFamily="18" charset="0"/>
                <a:cs typeface="Times New Roman" panose="02020603050405020304" pitchFamily="18" charset="0"/>
              </a:rPr>
              <a:t> to be human, or perhaps he only temporarily “wore” a body like clothing. </a:t>
            </a:r>
          </a:p>
          <a:p>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They want you to leave the scene or tone town your belief of Jesus’ human nature.</a:t>
            </a:r>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They argue: didn’t Paul say that Jesus was merely ‘born in the </a:t>
            </a:r>
            <a:r>
              <a:rPr lang="en-US" sz="1800" i="1" dirty="0">
                <a:effectLst/>
                <a:latin typeface="Adobe Caslon Pro" panose="0205050205050A020403" pitchFamily="18" charset="77"/>
                <a:ea typeface="Times New Roman" panose="02020603050405020304" pitchFamily="18" charset="0"/>
                <a:cs typeface="Times New Roman" panose="02020603050405020304" pitchFamily="18" charset="0"/>
              </a:rPr>
              <a:t>likeness</a:t>
            </a:r>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 of men’ (Phil 2:7) – that is, he only took on something that is ‘</a:t>
            </a:r>
            <a:r>
              <a:rPr lang="en-US" sz="1800" i="1" dirty="0">
                <a:effectLst/>
                <a:latin typeface="Adobe Caslon Pro" panose="0205050205050A020403" pitchFamily="18" charset="77"/>
                <a:ea typeface="Times New Roman" panose="02020603050405020304" pitchFamily="18" charset="0"/>
                <a:cs typeface="Times New Roman" panose="02020603050405020304" pitchFamily="18" charset="0"/>
              </a:rPr>
              <a:t>like’</a:t>
            </a:r>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 human but not fully human?</a:t>
            </a:r>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 </a:t>
            </a:r>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Your young congregation is confused. </a:t>
            </a:r>
            <a:b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br>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Some who are ethnically Jewish are confused by the Jewish synagogue nearby.</a:t>
            </a:r>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Others who were schooled in Greek philosophy, are wondering if there is a better way to square Christian beliefs with Greek philosophy. </a:t>
            </a:r>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 </a:t>
            </a:r>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Amidst this theological storm, the church leaders seek your wisdom to protect the sheep. </a:t>
            </a:r>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 </a:t>
            </a:r>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US" sz="1800" b="1" dirty="0">
                <a:effectLst/>
                <a:latin typeface="Adobe Caslon Pro Bold" panose="0205050205050A020403" pitchFamily="18" charset="77"/>
                <a:ea typeface="Times New Roman" panose="02020603050405020304" pitchFamily="18" charset="0"/>
                <a:cs typeface="Times New Roman" panose="02020603050405020304" pitchFamily="18" charset="0"/>
              </a:rPr>
              <a:t>How will you explain to the congregation:</a:t>
            </a:r>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A. What is at stake if we believed in the arguments of Shema People? Why must we maintain that Jesus is fully </a:t>
            </a:r>
            <a:r>
              <a:rPr lang="en-US" sz="1800" i="1" dirty="0">
                <a:effectLst/>
                <a:latin typeface="Adobe Caslon Pro" panose="0205050205050A020403" pitchFamily="18" charset="77"/>
                <a:ea typeface="Times New Roman" panose="02020603050405020304" pitchFamily="18" charset="0"/>
                <a:cs typeface="Times New Roman" panose="02020603050405020304" pitchFamily="18" charset="0"/>
              </a:rPr>
              <a:t>divine</a:t>
            </a:r>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a:t>
            </a:r>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B. What is at stake if they believed in the arguments of Truest Way Greek Church? Why must we maintain that Jesus is fully </a:t>
            </a:r>
            <a:r>
              <a:rPr lang="en-US" sz="1800" i="1" dirty="0">
                <a:effectLst/>
                <a:latin typeface="Adobe Caslon Pro" panose="0205050205050A020403" pitchFamily="18" charset="77"/>
                <a:ea typeface="Times New Roman" panose="02020603050405020304" pitchFamily="18" charset="0"/>
                <a:cs typeface="Times New Roman" panose="02020603050405020304" pitchFamily="18" charset="0"/>
              </a:rPr>
              <a:t>human</a:t>
            </a:r>
            <a:r>
              <a:rPr lang="en-US" sz="1800" dirty="0">
                <a:effectLst/>
                <a:latin typeface="Adobe Caslon Pro" panose="0205050205050A020403" pitchFamily="18" charset="77"/>
                <a:ea typeface="Times New Roman" panose="02020603050405020304" pitchFamily="18" charset="0"/>
                <a:cs typeface="Times New Roman" panose="02020603050405020304" pitchFamily="18" charset="0"/>
              </a:rPr>
              <a:t>?</a:t>
            </a:r>
            <a:endParaRPr lang="en-SG" sz="1800" dirty="0">
              <a:effectLst/>
              <a:latin typeface="Adobe Caslon Pro" panose="0205050205050A020403" pitchFamily="18" charset="77"/>
              <a:ea typeface="Times New Roman" panose="02020603050405020304" pitchFamily="18" charset="0"/>
              <a:cs typeface="Times New Roman" panose="02020603050405020304" pitchFamily="18" charset="0"/>
            </a:endParaRPr>
          </a:p>
          <a:p>
            <a:r>
              <a:rPr lang="en-SG" sz="1800" dirty="0">
                <a:effectLst/>
                <a:latin typeface="Adobe Caslon Pro" panose="0205050205050A020403" pitchFamily="18" charset="77"/>
                <a:ea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E7ABD2F6-335B-E14F-83C2-BDD05C99B67B}" type="slidenum">
              <a:rPr lang="en-US" smtClean="0"/>
              <a:t>9</a:t>
            </a:fld>
            <a:endParaRPr lang="en-US"/>
          </a:p>
        </p:txBody>
      </p:sp>
    </p:spTree>
    <p:extLst>
      <p:ext uri="{BB962C8B-B14F-4D97-AF65-F5344CB8AC3E}">
        <p14:creationId xmlns:p14="http://schemas.microsoft.com/office/powerpoint/2010/main" val="973949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4FE0051-3A68-C585-3FC1-94FD11061030}"/>
              </a:ext>
            </a:extLst>
          </p:cNvPr>
          <p:cNvSpPr>
            <a:spLocks noGrp="1"/>
          </p:cNvSpPr>
          <p:nvPr>
            <p:ph type="ctrTitle"/>
          </p:nvPr>
        </p:nvSpPr>
        <p:spPr>
          <a:xfrm>
            <a:off x="311499" y="3677697"/>
            <a:ext cx="7834974" cy="2974312"/>
          </a:xfrm>
        </p:spPr>
        <p:txBody>
          <a:bodyPr anchor="ctr">
            <a:normAutofit/>
          </a:bodyPr>
          <a:lstStyle>
            <a:lvl1pPr algn="l">
              <a:defRPr sz="4800">
                <a:solidFill>
                  <a:schemeClr val="tx1"/>
                </a:solidFill>
              </a:defRPr>
            </a:lvl1pPr>
          </a:lstStyle>
          <a:p>
            <a:r>
              <a:rPr lang="en-GB" dirty="0"/>
              <a:t>Click to edit Master title style</a:t>
            </a:r>
            <a:endParaRPr lang="en-US" dirty="0"/>
          </a:p>
        </p:txBody>
      </p:sp>
      <p:sp>
        <p:nvSpPr>
          <p:cNvPr id="4" name="Rectangle 3">
            <a:extLst>
              <a:ext uri="{FF2B5EF4-FFF2-40B4-BE49-F238E27FC236}">
                <a16:creationId xmlns:a16="http://schemas.microsoft.com/office/drawing/2014/main" id="{A7FCA4E8-914C-441F-B455-D163D9EF3291}"/>
              </a:ext>
            </a:extLst>
          </p:cNvPr>
          <p:cNvSpPr/>
          <p:nvPr userDrawn="1"/>
        </p:nvSpPr>
        <p:spPr>
          <a:xfrm>
            <a:off x="0" y="0"/>
            <a:ext cx="9144000" cy="3429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3106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628650" y="6077218"/>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077218"/>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92E60C9-588D-E349-8E6F-0B6ABC3027BF}" type="slidenum">
              <a:rPr lang="en-US" smtClean="0"/>
              <a:t>‹#›</a:t>
            </a:fld>
            <a:endParaRPr lang="en-US"/>
          </a:p>
        </p:txBody>
      </p:sp>
    </p:spTree>
    <p:extLst>
      <p:ext uri="{BB962C8B-B14F-4D97-AF65-F5344CB8AC3E}">
        <p14:creationId xmlns:p14="http://schemas.microsoft.com/office/powerpoint/2010/main" val="722846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28650" y="6077218"/>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077218"/>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92E60C9-588D-E349-8E6F-0B6ABC3027BF}" type="slidenum">
              <a:rPr lang="en-US" smtClean="0"/>
              <a:t>‹#›</a:t>
            </a:fld>
            <a:endParaRPr lang="en-US"/>
          </a:p>
        </p:txBody>
      </p:sp>
    </p:spTree>
    <p:extLst>
      <p:ext uri="{BB962C8B-B14F-4D97-AF65-F5344CB8AC3E}">
        <p14:creationId xmlns:p14="http://schemas.microsoft.com/office/powerpoint/2010/main" val="806223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28650" y="6077218"/>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077218"/>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92E60C9-588D-E349-8E6F-0B6ABC3027BF}" type="slidenum">
              <a:rPr lang="en-US" smtClean="0"/>
              <a:t>‹#›</a:t>
            </a:fld>
            <a:endParaRPr lang="en-US"/>
          </a:p>
        </p:txBody>
      </p:sp>
    </p:spTree>
    <p:extLst>
      <p:ext uri="{BB962C8B-B14F-4D97-AF65-F5344CB8AC3E}">
        <p14:creationId xmlns:p14="http://schemas.microsoft.com/office/powerpoint/2010/main" val="736314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59EECD-A14F-5335-5CCA-37CB9B22470B}"/>
              </a:ext>
            </a:extLst>
          </p:cNvPr>
          <p:cNvSpPr/>
          <p:nvPr userDrawn="1"/>
        </p:nvSpPr>
        <p:spPr>
          <a:xfrm>
            <a:off x="361740" y="371789"/>
            <a:ext cx="8380325" cy="618978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2000" dirty="0"/>
          </a:p>
        </p:txBody>
      </p:sp>
      <p:sp>
        <p:nvSpPr>
          <p:cNvPr id="8" name="Title Placeholder 1">
            <a:extLst>
              <a:ext uri="{FF2B5EF4-FFF2-40B4-BE49-F238E27FC236}">
                <a16:creationId xmlns:a16="http://schemas.microsoft.com/office/drawing/2014/main" id="{74C75245-8D17-629A-05B4-3B60C8910C8F}"/>
              </a:ext>
            </a:extLst>
          </p:cNvPr>
          <p:cNvSpPr>
            <a:spLocks noGrp="1"/>
          </p:cNvSpPr>
          <p:nvPr>
            <p:ph type="title"/>
          </p:nvPr>
        </p:nvSpPr>
        <p:spPr>
          <a:xfrm>
            <a:off x="628650" y="442127"/>
            <a:ext cx="7886700" cy="655153"/>
          </a:xfrm>
          <a:prstGeom prst="rect">
            <a:avLst/>
          </a:prstGeom>
        </p:spPr>
        <p:txBody>
          <a:bodyPr vert="horz" lIns="91440" tIns="45720" rIns="91440" bIns="45720" rtlCol="0" anchor="ctr">
            <a:noAutofit/>
          </a:bodyPr>
          <a:lstStyle>
            <a:lvl1pPr>
              <a:defRPr sz="3600"/>
            </a:lvl1pPr>
          </a:lstStyle>
          <a:p>
            <a:r>
              <a:rPr lang="en-GB" dirty="0"/>
              <a:t>Click to edit Master title style</a:t>
            </a:r>
            <a:endParaRPr lang="en-US" dirty="0"/>
          </a:p>
        </p:txBody>
      </p:sp>
      <p:sp>
        <p:nvSpPr>
          <p:cNvPr id="9" name="Text Placeholder 2">
            <a:extLst>
              <a:ext uri="{FF2B5EF4-FFF2-40B4-BE49-F238E27FC236}">
                <a16:creationId xmlns:a16="http://schemas.microsoft.com/office/drawing/2014/main" id="{E5A3B39B-3A2F-0414-C2B7-3C1A1C067B0A}"/>
              </a:ext>
            </a:extLst>
          </p:cNvPr>
          <p:cNvSpPr>
            <a:spLocks noGrp="1"/>
          </p:cNvSpPr>
          <p:nvPr>
            <p:ph idx="1" hasCustomPrompt="1"/>
          </p:nvPr>
        </p:nvSpPr>
        <p:spPr>
          <a:xfrm>
            <a:off x="628650" y="1167619"/>
            <a:ext cx="7886700" cy="5393956"/>
          </a:xfrm>
          <a:prstGeom prst="rect">
            <a:avLst/>
          </a:prstGeom>
        </p:spPr>
        <p:txBody>
          <a:bodyPr vert="horz" lIns="91440" tIns="45720" rIns="91440" bIns="45720" rtlCol="0">
            <a:normAutofit/>
          </a:bodyPr>
          <a:lstStyle>
            <a:lvl1pPr>
              <a:defRPr sz="2800"/>
            </a:lvl1pPr>
            <a:lvl2pPr>
              <a:defRPr sz="2800"/>
            </a:lvl2pPr>
            <a:lvl3pPr>
              <a:defRPr sz="2800"/>
            </a:lvl3pPr>
            <a:lvl4pPr>
              <a:defRPr sz="2800"/>
            </a:lvl4pPr>
            <a:lvl5pPr>
              <a:defRPr sz="2800"/>
            </a:lvl5pPr>
          </a:lstStyle>
          <a:p>
            <a:pPr lvl="0"/>
            <a:r>
              <a:rPr lang="en-GB" dirty="0"/>
              <a:t>Text</a:t>
            </a:r>
            <a:endParaRPr lang="en-US" dirty="0"/>
          </a:p>
        </p:txBody>
      </p:sp>
      <p:sp>
        <p:nvSpPr>
          <p:cNvPr id="2" name="Slide Number Placeholder 5">
            <a:extLst>
              <a:ext uri="{FF2B5EF4-FFF2-40B4-BE49-F238E27FC236}">
                <a16:creationId xmlns:a16="http://schemas.microsoft.com/office/drawing/2014/main" id="{4F0369B4-E012-5919-3CED-5C4BFF275E57}"/>
              </a:ext>
            </a:extLst>
          </p:cNvPr>
          <p:cNvSpPr>
            <a:spLocks noGrp="1"/>
          </p:cNvSpPr>
          <p:nvPr>
            <p:ph type="sldNum" sz="quarter" idx="4"/>
          </p:nvPr>
        </p:nvSpPr>
        <p:spPr>
          <a:xfrm>
            <a:off x="8350180" y="6561575"/>
            <a:ext cx="793820" cy="296425"/>
          </a:xfrm>
          <a:prstGeom prst="rect">
            <a:avLst/>
          </a:prstGeom>
        </p:spPr>
        <p:txBody>
          <a:bodyPr vert="horz" lIns="91440" tIns="45720" rIns="91440" bIns="45720" rtlCol="0" anchor="ctr"/>
          <a:lstStyle>
            <a:lvl1pPr algn="r">
              <a:defRPr sz="1600" b="1">
                <a:solidFill>
                  <a:schemeClr val="tx1">
                    <a:tint val="75000"/>
                  </a:schemeClr>
                </a:solidFill>
                <a:latin typeface="Garamond" panose="02020404030301010803" pitchFamily="18" charset="0"/>
              </a:defRPr>
            </a:lvl1pPr>
          </a:lstStyle>
          <a:p>
            <a:fld id="{092E60C9-588D-E349-8E6F-0B6ABC3027BF}" type="slidenum">
              <a:rPr lang="en-US" smtClean="0"/>
              <a:pPr/>
              <a:t>‹#›</a:t>
            </a:fld>
            <a:endParaRPr lang="en-US" dirty="0"/>
          </a:p>
        </p:txBody>
      </p:sp>
    </p:spTree>
    <p:extLst>
      <p:ext uri="{BB962C8B-B14F-4D97-AF65-F5344CB8AC3E}">
        <p14:creationId xmlns:p14="http://schemas.microsoft.com/office/powerpoint/2010/main" val="106570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59EECD-A14F-5335-5CCA-37CB9B22470B}"/>
              </a:ext>
            </a:extLst>
          </p:cNvPr>
          <p:cNvSpPr/>
          <p:nvPr userDrawn="1"/>
        </p:nvSpPr>
        <p:spPr>
          <a:xfrm>
            <a:off x="361740" y="371789"/>
            <a:ext cx="8380325" cy="618978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2000" dirty="0"/>
          </a:p>
        </p:txBody>
      </p:sp>
      <p:sp>
        <p:nvSpPr>
          <p:cNvPr id="8" name="Title Placeholder 1">
            <a:extLst>
              <a:ext uri="{FF2B5EF4-FFF2-40B4-BE49-F238E27FC236}">
                <a16:creationId xmlns:a16="http://schemas.microsoft.com/office/drawing/2014/main" id="{74C75245-8D17-629A-05B4-3B60C8910C8F}"/>
              </a:ext>
            </a:extLst>
          </p:cNvPr>
          <p:cNvSpPr>
            <a:spLocks noGrp="1"/>
          </p:cNvSpPr>
          <p:nvPr>
            <p:ph type="title"/>
          </p:nvPr>
        </p:nvSpPr>
        <p:spPr>
          <a:xfrm>
            <a:off x="628650" y="442127"/>
            <a:ext cx="7886700" cy="655153"/>
          </a:xfrm>
          <a:prstGeom prst="rect">
            <a:avLst/>
          </a:prstGeom>
        </p:spPr>
        <p:txBody>
          <a:bodyPr vert="horz" lIns="91440" tIns="45720" rIns="91440" bIns="45720" rtlCol="0" anchor="ctr">
            <a:noAutofit/>
          </a:bodyPr>
          <a:lstStyle>
            <a:lvl1pPr>
              <a:defRPr sz="3600"/>
            </a:lvl1pPr>
          </a:lstStyle>
          <a:p>
            <a:r>
              <a:rPr lang="en-GB" dirty="0"/>
              <a:t>Click to edit Master title style</a:t>
            </a:r>
            <a:endParaRPr lang="en-US" dirty="0"/>
          </a:p>
        </p:txBody>
      </p:sp>
      <p:sp>
        <p:nvSpPr>
          <p:cNvPr id="10" name="Slide Number Placeholder 5">
            <a:extLst>
              <a:ext uri="{FF2B5EF4-FFF2-40B4-BE49-F238E27FC236}">
                <a16:creationId xmlns:a16="http://schemas.microsoft.com/office/drawing/2014/main" id="{F01A7E6B-051A-2BE5-2B0B-0CB91F8253B2}"/>
              </a:ext>
            </a:extLst>
          </p:cNvPr>
          <p:cNvSpPr>
            <a:spLocks noGrp="1"/>
          </p:cNvSpPr>
          <p:nvPr>
            <p:ph type="sldNum" sz="quarter" idx="4"/>
          </p:nvPr>
        </p:nvSpPr>
        <p:spPr>
          <a:xfrm>
            <a:off x="8515350" y="6385226"/>
            <a:ext cx="478255" cy="365125"/>
          </a:xfrm>
          <a:prstGeom prst="rect">
            <a:avLst/>
          </a:prstGeom>
        </p:spPr>
        <p:txBody>
          <a:bodyPr vert="horz" lIns="91440" tIns="45720" rIns="91440" bIns="45720" rtlCol="0" anchor="ctr"/>
          <a:lstStyle>
            <a:lvl1pPr algn="r">
              <a:defRPr sz="1200">
                <a:solidFill>
                  <a:schemeClr val="tx1">
                    <a:tint val="75000"/>
                  </a:schemeClr>
                </a:solidFill>
                <a:latin typeface="Garamond" panose="02020404030301010803" pitchFamily="18" charset="0"/>
              </a:defRPr>
            </a:lvl1pPr>
          </a:lstStyle>
          <a:p>
            <a:fld id="{092E60C9-588D-E349-8E6F-0B6ABC3027BF}" type="slidenum">
              <a:rPr lang="en-US" smtClean="0"/>
              <a:pPr/>
              <a:t>‹#›</a:t>
            </a:fld>
            <a:endParaRPr lang="en-US"/>
          </a:p>
        </p:txBody>
      </p:sp>
      <p:sp>
        <p:nvSpPr>
          <p:cNvPr id="9" name="Text Placeholder 2">
            <a:extLst>
              <a:ext uri="{FF2B5EF4-FFF2-40B4-BE49-F238E27FC236}">
                <a16:creationId xmlns:a16="http://schemas.microsoft.com/office/drawing/2014/main" id="{E5A3B39B-3A2F-0414-C2B7-3C1A1C067B0A}"/>
              </a:ext>
            </a:extLst>
          </p:cNvPr>
          <p:cNvSpPr>
            <a:spLocks noGrp="1"/>
          </p:cNvSpPr>
          <p:nvPr>
            <p:ph idx="1"/>
          </p:nvPr>
        </p:nvSpPr>
        <p:spPr>
          <a:xfrm>
            <a:off x="628650" y="1167619"/>
            <a:ext cx="4646735" cy="5393956"/>
          </a:xfrm>
          <a:prstGeom prst="rect">
            <a:avLst/>
          </a:prstGeom>
        </p:spPr>
        <p:txBody>
          <a:bodyPr vert="horz" lIns="91440" tIns="45720" rIns="91440" bIns="45720" rtlCol="0">
            <a:normAutofit/>
          </a:bodyPr>
          <a:lstStyle>
            <a:lvl1pPr>
              <a:defRPr sz="2800"/>
            </a:lvl1pPr>
            <a:lvl2pPr>
              <a:defRPr sz="2800"/>
            </a:lvl2pPr>
            <a:lvl3pPr>
              <a:defRPr sz="2800"/>
            </a:lvl3pPr>
            <a:lvl4pPr>
              <a:defRPr sz="2800"/>
            </a:lvl4pPr>
            <a:lvl5pPr>
              <a:defRPr sz="2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7513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628650" y="6077218"/>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077218"/>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92E60C9-588D-E349-8E6F-0B6ABC3027BF}" type="slidenum">
              <a:rPr lang="en-US" smtClean="0"/>
              <a:t>‹#›</a:t>
            </a:fld>
            <a:endParaRPr lang="en-US"/>
          </a:p>
        </p:txBody>
      </p:sp>
    </p:spTree>
    <p:extLst>
      <p:ext uri="{BB962C8B-B14F-4D97-AF65-F5344CB8AC3E}">
        <p14:creationId xmlns:p14="http://schemas.microsoft.com/office/powerpoint/2010/main" val="93366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628650" y="6077218"/>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077218"/>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92E60C9-588D-E349-8E6F-0B6ABC3027BF}" type="slidenum">
              <a:rPr lang="en-US" smtClean="0"/>
              <a:t>‹#›</a:t>
            </a:fld>
            <a:endParaRPr lang="en-US"/>
          </a:p>
        </p:txBody>
      </p:sp>
    </p:spTree>
    <p:extLst>
      <p:ext uri="{BB962C8B-B14F-4D97-AF65-F5344CB8AC3E}">
        <p14:creationId xmlns:p14="http://schemas.microsoft.com/office/powerpoint/2010/main" val="2565996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628650" y="6077218"/>
            <a:ext cx="2057400" cy="365125"/>
          </a:xfrm>
          <a:prstGeom prst="rect">
            <a:avLst/>
          </a:prstGeom>
        </p:spPr>
        <p:txBody>
          <a:bodyPr/>
          <a:lstStyle/>
          <a:p>
            <a:endParaRPr lang="en-US"/>
          </a:p>
        </p:txBody>
      </p:sp>
      <p:sp>
        <p:nvSpPr>
          <p:cNvPr id="8" name="Footer Placeholder 7"/>
          <p:cNvSpPr>
            <a:spLocks noGrp="1"/>
          </p:cNvSpPr>
          <p:nvPr>
            <p:ph type="ftr" sz="quarter" idx="11"/>
          </p:nvPr>
        </p:nvSpPr>
        <p:spPr>
          <a:xfrm>
            <a:off x="3028950" y="6077218"/>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92E60C9-588D-E349-8E6F-0B6ABC3027BF}" type="slidenum">
              <a:rPr lang="en-US" smtClean="0"/>
              <a:t>‹#›</a:t>
            </a:fld>
            <a:endParaRPr lang="en-US"/>
          </a:p>
        </p:txBody>
      </p:sp>
    </p:spTree>
    <p:extLst>
      <p:ext uri="{BB962C8B-B14F-4D97-AF65-F5344CB8AC3E}">
        <p14:creationId xmlns:p14="http://schemas.microsoft.com/office/powerpoint/2010/main" val="233259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a:xfrm>
            <a:off x="628650" y="6077218"/>
            <a:ext cx="2057400" cy="365125"/>
          </a:xfrm>
          <a:prstGeom prst="rect">
            <a:avLst/>
          </a:prstGeom>
        </p:spPr>
        <p:txBody>
          <a:bodyPr/>
          <a:lstStyle/>
          <a:p>
            <a:endParaRPr lang="en-US"/>
          </a:p>
        </p:txBody>
      </p:sp>
      <p:sp>
        <p:nvSpPr>
          <p:cNvPr id="4" name="Footer Placeholder 3"/>
          <p:cNvSpPr>
            <a:spLocks noGrp="1"/>
          </p:cNvSpPr>
          <p:nvPr>
            <p:ph type="ftr" sz="quarter" idx="11"/>
          </p:nvPr>
        </p:nvSpPr>
        <p:spPr>
          <a:xfrm>
            <a:off x="3028950" y="6077218"/>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092E60C9-588D-E349-8E6F-0B6ABC3027BF}" type="slidenum">
              <a:rPr lang="en-US" smtClean="0"/>
              <a:t>‹#›</a:t>
            </a:fld>
            <a:endParaRPr lang="en-US"/>
          </a:p>
        </p:txBody>
      </p:sp>
    </p:spTree>
    <p:extLst>
      <p:ext uri="{BB962C8B-B14F-4D97-AF65-F5344CB8AC3E}">
        <p14:creationId xmlns:p14="http://schemas.microsoft.com/office/powerpoint/2010/main" val="2846638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077218"/>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3028950" y="6077218"/>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092E60C9-588D-E349-8E6F-0B6ABC3027BF}" type="slidenum">
              <a:rPr lang="en-US" smtClean="0"/>
              <a:t>‹#›</a:t>
            </a:fld>
            <a:endParaRPr lang="en-US"/>
          </a:p>
        </p:txBody>
      </p:sp>
    </p:spTree>
    <p:extLst>
      <p:ext uri="{BB962C8B-B14F-4D97-AF65-F5344CB8AC3E}">
        <p14:creationId xmlns:p14="http://schemas.microsoft.com/office/powerpoint/2010/main" val="2416045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628650" y="6077218"/>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077218"/>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92E60C9-588D-E349-8E6F-0B6ABC3027BF}" type="slidenum">
              <a:rPr lang="en-US" smtClean="0"/>
              <a:t>‹#›</a:t>
            </a:fld>
            <a:endParaRPr lang="en-US"/>
          </a:p>
        </p:txBody>
      </p:sp>
    </p:spTree>
    <p:extLst>
      <p:ext uri="{BB962C8B-B14F-4D97-AF65-F5344CB8AC3E}">
        <p14:creationId xmlns:p14="http://schemas.microsoft.com/office/powerpoint/2010/main" val="3399746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81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2E6410-646A-5C5E-D398-B8CB1F7F9A36}"/>
              </a:ext>
            </a:extLst>
          </p:cNvPr>
          <p:cNvPicPr>
            <a:picLocks noChangeAspect="1"/>
          </p:cNvPicPr>
          <p:nvPr userDrawn="1"/>
        </p:nvPicPr>
        <p:blipFill rotWithShape="1">
          <a:blip r:embed="rId14">
            <a:alphaModFix amt="57000"/>
            <a:extLst>
              <a:ext uri="{BEBA8EAE-BF5A-486C-A8C5-ECC9F3942E4B}">
                <a14:imgProps xmlns:a14="http://schemas.microsoft.com/office/drawing/2010/main">
                  <a14:imgLayer r:embed="rId15">
                    <a14:imgEffect>
                      <a14:colorTemperature colorTemp="11500"/>
                    </a14:imgEffect>
                    <a14:imgEffect>
                      <a14:saturation sat="400000"/>
                    </a14:imgEffect>
                  </a14:imgLayer>
                </a14:imgProps>
              </a:ext>
            </a:extLst>
          </a:blip>
          <a:srcRect r="8142" b="760"/>
          <a:stretch/>
        </p:blipFill>
        <p:spPr>
          <a:xfrm>
            <a:off x="-1" y="0"/>
            <a:ext cx="9144001" cy="6858000"/>
          </a:xfrm>
          <a:prstGeom prst="rect">
            <a:avLst/>
          </a:prstGeom>
        </p:spPr>
      </p:pic>
      <p:sp>
        <p:nvSpPr>
          <p:cNvPr id="2" name="Title Placeholder 1"/>
          <p:cNvSpPr>
            <a:spLocks noGrp="1"/>
          </p:cNvSpPr>
          <p:nvPr>
            <p:ph type="title"/>
          </p:nvPr>
        </p:nvSpPr>
        <p:spPr>
          <a:xfrm>
            <a:off x="628650" y="442127"/>
            <a:ext cx="7886700" cy="655153"/>
          </a:xfrm>
          <a:prstGeom prst="rect">
            <a:avLst/>
          </a:prstGeom>
        </p:spPr>
        <p:txBody>
          <a:bodyPr vert="horz" lIns="91440" tIns="45720" rIns="91440" bIns="4572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1309037"/>
            <a:ext cx="7886700" cy="525253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4"/>
          </p:nvPr>
        </p:nvSpPr>
        <p:spPr>
          <a:xfrm>
            <a:off x="8665745" y="6492875"/>
            <a:ext cx="478255" cy="365125"/>
          </a:xfrm>
          <a:prstGeom prst="rect">
            <a:avLst/>
          </a:prstGeom>
        </p:spPr>
        <p:txBody>
          <a:bodyPr vert="horz" lIns="91440" tIns="45720" rIns="91440" bIns="45720" rtlCol="0" anchor="ctr"/>
          <a:lstStyle>
            <a:lvl1pPr algn="r">
              <a:defRPr sz="1600" b="1">
                <a:solidFill>
                  <a:schemeClr val="tx1">
                    <a:tint val="75000"/>
                  </a:schemeClr>
                </a:solidFill>
                <a:latin typeface="Garamond" panose="02020404030301010803" pitchFamily="18" charset="0"/>
              </a:defRPr>
            </a:lvl1pPr>
          </a:lstStyle>
          <a:p>
            <a:fld id="{092E60C9-588D-E349-8E6F-0B6ABC3027BF}" type="slidenum">
              <a:rPr lang="en-US" smtClean="0"/>
              <a:pPr/>
              <a:t>‹#›</a:t>
            </a:fld>
            <a:endParaRPr lang="en-US" dirty="0"/>
          </a:p>
        </p:txBody>
      </p:sp>
    </p:spTree>
    <p:extLst>
      <p:ext uri="{BB962C8B-B14F-4D97-AF65-F5344CB8AC3E}">
        <p14:creationId xmlns:p14="http://schemas.microsoft.com/office/powerpoint/2010/main" val="403639908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9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ftr="0" dt="0"/>
  <p:txStyles>
    <p:titleStyle>
      <a:lvl1pPr algn="l" defTabSz="914400" rtl="0" eaLnBrk="1" latinLnBrk="0" hangingPunct="1">
        <a:lnSpc>
          <a:spcPct val="90000"/>
        </a:lnSpc>
        <a:spcBef>
          <a:spcPct val="0"/>
        </a:spcBef>
        <a:buNone/>
        <a:defRPr sz="4000" b="1" kern="1200">
          <a:solidFill>
            <a:schemeClr val="tx1"/>
          </a:solidFill>
          <a:latin typeface="RocaOne-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200" b="0" kern="1200">
          <a:solidFill>
            <a:schemeClr val="tx1"/>
          </a:solidFill>
          <a:latin typeface="RocaOne-Lt" pitchFamily="2" charset="77"/>
          <a:ea typeface="+mn-ea"/>
          <a:cs typeface="+mn-cs"/>
        </a:defRPr>
      </a:lvl1pPr>
      <a:lvl2pPr marL="685800" indent="-228600" algn="l" defTabSz="914400" rtl="0" eaLnBrk="1" latinLnBrk="0" hangingPunct="1">
        <a:lnSpc>
          <a:spcPct val="90000"/>
        </a:lnSpc>
        <a:spcBef>
          <a:spcPts val="500"/>
        </a:spcBef>
        <a:buFont typeface="Wingdings" pitchFamily="2" charset="2"/>
        <a:buChar char="§"/>
        <a:defRPr sz="3200" b="0" kern="1200">
          <a:solidFill>
            <a:schemeClr val="tx1"/>
          </a:solidFill>
          <a:latin typeface="RocaOne-L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0" kern="1200">
          <a:solidFill>
            <a:schemeClr val="tx1"/>
          </a:solidFill>
          <a:latin typeface="RocaOne-L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0" kern="1200">
          <a:solidFill>
            <a:schemeClr val="tx1"/>
          </a:solidFill>
          <a:latin typeface="RocaOne-L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0" kern="1200">
          <a:solidFill>
            <a:schemeClr val="tx1"/>
          </a:solidFill>
          <a:latin typeface="RocaOne-L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www.youtube.com/embed/8Hs5NBMrkVs?feature=oembed" TargetMode="Externa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ideo" Target="https://www.youtube.com/embed/h-xQDm-KZw8?feature=oembed" TargetMode="Externa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ideo" Target="https://www.youtube.com/embed/m_063OI38RQ?feature=oembed" TargetMode="Externa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4B486-3ACC-077D-D648-D2D73BD8D6E5}"/>
              </a:ext>
            </a:extLst>
          </p:cNvPr>
          <p:cNvSpPr>
            <a:spLocks noGrp="1"/>
          </p:cNvSpPr>
          <p:nvPr>
            <p:ph type="ctrTitle"/>
          </p:nvPr>
        </p:nvSpPr>
        <p:spPr>
          <a:xfrm>
            <a:off x="311498" y="3677697"/>
            <a:ext cx="8832501" cy="2974312"/>
          </a:xfrm>
        </p:spPr>
        <p:txBody>
          <a:bodyPr>
            <a:normAutofit fontScale="90000"/>
          </a:bodyPr>
          <a:lstStyle/>
          <a:p>
            <a:r>
              <a:rPr lang="en-US" dirty="0"/>
              <a:t>CREDO 2. </a:t>
            </a:r>
            <a:br>
              <a:rPr lang="en-US" dirty="0"/>
            </a:br>
            <a:r>
              <a:rPr lang="en-US" dirty="0"/>
              <a:t>‘And in Jesus Christ His Only Son, Our Lord, who was conceived by the Holy Spirit, born of the Virgin Mary’</a:t>
            </a:r>
          </a:p>
        </p:txBody>
      </p:sp>
    </p:spTree>
    <p:extLst>
      <p:ext uri="{BB962C8B-B14F-4D97-AF65-F5344CB8AC3E}">
        <p14:creationId xmlns:p14="http://schemas.microsoft.com/office/powerpoint/2010/main" val="548770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5D5D2-563E-79C7-2AE5-53A289752366}"/>
              </a:ext>
            </a:extLst>
          </p:cNvPr>
          <p:cNvSpPr>
            <a:spLocks noGrp="1"/>
          </p:cNvSpPr>
          <p:nvPr>
            <p:ph type="title"/>
          </p:nvPr>
        </p:nvSpPr>
        <p:spPr/>
        <p:txBody>
          <a:bodyPr/>
          <a:lstStyle/>
          <a:p>
            <a:r>
              <a:rPr lang="en-US" i="1" dirty="0"/>
              <a:t>Continued…</a:t>
            </a:r>
          </a:p>
        </p:txBody>
      </p:sp>
      <p:sp>
        <p:nvSpPr>
          <p:cNvPr id="3" name="Content Placeholder 2">
            <a:extLst>
              <a:ext uri="{FF2B5EF4-FFF2-40B4-BE49-F238E27FC236}">
                <a16:creationId xmlns:a16="http://schemas.microsoft.com/office/drawing/2014/main" id="{B6DF6EF5-ABBD-0C15-80B2-1F3346A4FFC3}"/>
              </a:ext>
            </a:extLst>
          </p:cNvPr>
          <p:cNvSpPr>
            <a:spLocks noGrp="1"/>
          </p:cNvSpPr>
          <p:nvPr>
            <p:ph idx="1"/>
          </p:nvPr>
        </p:nvSpPr>
        <p:spPr>
          <a:xfrm>
            <a:off x="628651" y="1284637"/>
            <a:ext cx="5148694" cy="5276938"/>
          </a:xfrm>
        </p:spPr>
        <p:txBody>
          <a:bodyPr>
            <a:normAutofit/>
          </a:bodyPr>
          <a:lstStyle/>
          <a:p>
            <a:r>
              <a:rPr lang="en-US" dirty="0"/>
              <a:t>For mutual support, you meet with the leaders of other orthodox Christian congregations over a meal. </a:t>
            </a:r>
          </a:p>
          <a:p>
            <a:endParaRPr lang="en-US" dirty="0"/>
          </a:p>
          <a:p>
            <a:r>
              <a:rPr lang="en-US" dirty="0"/>
              <a:t>You discover that their congregations are facing similar pressures. </a:t>
            </a:r>
          </a:p>
          <a:p>
            <a:endParaRPr lang="en-US" dirty="0"/>
          </a:p>
        </p:txBody>
      </p:sp>
      <p:sp>
        <p:nvSpPr>
          <p:cNvPr id="4" name="Slide Number Placeholder 3">
            <a:extLst>
              <a:ext uri="{FF2B5EF4-FFF2-40B4-BE49-F238E27FC236}">
                <a16:creationId xmlns:a16="http://schemas.microsoft.com/office/drawing/2014/main" id="{3E491302-8897-95FA-514C-9FEA09B4C3EE}"/>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10</a:t>
            </a:fld>
            <a:endParaRPr lang="en-US"/>
          </a:p>
        </p:txBody>
      </p:sp>
      <p:pic>
        <p:nvPicPr>
          <p:cNvPr id="2052" name="Picture 4" descr="a group of men standing next to each other">
            <a:extLst>
              <a:ext uri="{FF2B5EF4-FFF2-40B4-BE49-F238E27FC236}">
                <a16:creationId xmlns:a16="http://schemas.microsoft.com/office/drawing/2014/main" id="{6E1D8C30-1FB0-E996-E468-D5464D5A80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753" r="21139"/>
          <a:stretch/>
        </p:blipFill>
        <p:spPr bwMode="auto">
          <a:xfrm>
            <a:off x="5902551" y="1367643"/>
            <a:ext cx="2212398" cy="23382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rble Statue of Poseidon from the Island of Melos Temple - Bible History">
            <a:extLst>
              <a:ext uri="{FF2B5EF4-FFF2-40B4-BE49-F238E27FC236}">
                <a16:creationId xmlns:a16="http://schemas.microsoft.com/office/drawing/2014/main" id="{E19AE5B4-6D0D-B155-2B44-C70382EB6E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5087" y="3976255"/>
            <a:ext cx="1547326" cy="2439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123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5D5D2-563E-79C7-2AE5-53A289752366}"/>
              </a:ext>
            </a:extLst>
          </p:cNvPr>
          <p:cNvSpPr>
            <a:spLocks noGrp="1"/>
          </p:cNvSpPr>
          <p:nvPr>
            <p:ph type="title"/>
          </p:nvPr>
        </p:nvSpPr>
        <p:spPr/>
        <p:txBody>
          <a:bodyPr/>
          <a:lstStyle/>
          <a:p>
            <a:r>
              <a:rPr lang="en-US" i="1" dirty="0"/>
              <a:t>Continued…</a:t>
            </a:r>
          </a:p>
        </p:txBody>
      </p:sp>
      <p:sp>
        <p:nvSpPr>
          <p:cNvPr id="3" name="Content Placeholder 2">
            <a:extLst>
              <a:ext uri="{FF2B5EF4-FFF2-40B4-BE49-F238E27FC236}">
                <a16:creationId xmlns:a16="http://schemas.microsoft.com/office/drawing/2014/main" id="{B6DF6EF5-ABBD-0C15-80B2-1F3346A4FFC3}"/>
              </a:ext>
            </a:extLst>
          </p:cNvPr>
          <p:cNvSpPr>
            <a:spLocks noGrp="1"/>
          </p:cNvSpPr>
          <p:nvPr>
            <p:ph idx="1"/>
          </p:nvPr>
        </p:nvSpPr>
        <p:spPr>
          <a:xfrm>
            <a:off x="628651" y="1284637"/>
            <a:ext cx="5148694" cy="5276938"/>
          </a:xfrm>
        </p:spPr>
        <p:txBody>
          <a:bodyPr>
            <a:normAutofit/>
          </a:bodyPr>
          <a:lstStyle/>
          <a:p>
            <a:r>
              <a:rPr lang="en-US" dirty="0">
                <a:solidFill>
                  <a:schemeClr val="bg1"/>
                </a:solidFill>
              </a:rPr>
              <a:t>For mutual support, you meet with the leaders of other orthodox Christian congregations over a meal. </a:t>
            </a:r>
          </a:p>
          <a:p>
            <a:endParaRPr lang="en-US" dirty="0">
              <a:solidFill>
                <a:schemeClr val="bg1"/>
              </a:solidFill>
            </a:endParaRPr>
          </a:p>
          <a:p>
            <a:r>
              <a:rPr lang="en-US" dirty="0">
                <a:solidFill>
                  <a:schemeClr val="bg1"/>
                </a:solidFill>
              </a:rPr>
              <a:t>You discover that their congregations are facing similar pressures. </a:t>
            </a:r>
          </a:p>
          <a:p>
            <a:endParaRPr lang="en-US" dirty="0"/>
          </a:p>
          <a:p>
            <a:r>
              <a:rPr lang="en-US" dirty="0"/>
              <a:t>One of them decides to conduct a CE class…</a:t>
            </a:r>
          </a:p>
        </p:txBody>
      </p:sp>
      <p:sp>
        <p:nvSpPr>
          <p:cNvPr id="4" name="Slide Number Placeholder 3">
            <a:extLst>
              <a:ext uri="{FF2B5EF4-FFF2-40B4-BE49-F238E27FC236}">
                <a16:creationId xmlns:a16="http://schemas.microsoft.com/office/drawing/2014/main" id="{3E491302-8897-95FA-514C-9FEA09B4C3EE}"/>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11</a:t>
            </a:fld>
            <a:endParaRPr lang="en-US"/>
          </a:p>
        </p:txBody>
      </p:sp>
      <p:pic>
        <p:nvPicPr>
          <p:cNvPr id="2052" name="Picture 4" descr="a group of men standing next to each other">
            <a:extLst>
              <a:ext uri="{FF2B5EF4-FFF2-40B4-BE49-F238E27FC236}">
                <a16:creationId xmlns:a16="http://schemas.microsoft.com/office/drawing/2014/main" id="{6E1D8C30-1FB0-E996-E468-D5464D5A80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753" r="21139"/>
          <a:stretch/>
        </p:blipFill>
        <p:spPr bwMode="auto">
          <a:xfrm>
            <a:off x="5902551" y="1367643"/>
            <a:ext cx="2212398" cy="23382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rble Statue of Poseidon from the Island of Melos Temple - Bible History">
            <a:extLst>
              <a:ext uri="{FF2B5EF4-FFF2-40B4-BE49-F238E27FC236}">
                <a16:creationId xmlns:a16="http://schemas.microsoft.com/office/drawing/2014/main" id="{E19AE5B4-6D0D-B155-2B44-C70382EB6E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5087" y="3976255"/>
            <a:ext cx="1547326" cy="2439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20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D217F-5E38-6153-E321-FE0F969303CF}"/>
              </a:ext>
            </a:extLst>
          </p:cNvPr>
          <p:cNvSpPr>
            <a:spLocks noGrp="1"/>
          </p:cNvSpPr>
          <p:nvPr>
            <p:ph type="ctrTitle"/>
          </p:nvPr>
        </p:nvSpPr>
        <p:spPr/>
        <p:txBody>
          <a:bodyPr/>
          <a:lstStyle/>
          <a:p>
            <a:r>
              <a:rPr lang="en-US" dirty="0"/>
              <a:t>Give out handout.</a:t>
            </a:r>
          </a:p>
        </p:txBody>
      </p:sp>
    </p:spTree>
    <p:extLst>
      <p:ext uri="{BB962C8B-B14F-4D97-AF65-F5344CB8AC3E}">
        <p14:creationId xmlns:p14="http://schemas.microsoft.com/office/powerpoint/2010/main" val="2791872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43C6E-C32B-EEC9-1619-772B94D9A458}"/>
              </a:ext>
            </a:extLst>
          </p:cNvPr>
          <p:cNvSpPr>
            <a:spLocks noGrp="1"/>
          </p:cNvSpPr>
          <p:nvPr>
            <p:ph type="title"/>
          </p:nvPr>
        </p:nvSpPr>
        <p:spPr>
          <a:xfrm>
            <a:off x="628650" y="442127"/>
            <a:ext cx="7886700" cy="655153"/>
          </a:xfrm>
        </p:spPr>
        <p:txBody>
          <a:bodyPr>
            <a:normAutofit fontScale="90000"/>
          </a:bodyPr>
          <a:lstStyle/>
          <a:p>
            <a:r>
              <a:rPr lang="en-US" dirty="0"/>
              <a:t>OT Anticipates a Covenant Mediator</a:t>
            </a:r>
          </a:p>
        </p:txBody>
      </p:sp>
      <p:sp>
        <p:nvSpPr>
          <p:cNvPr id="3" name="Content Placeholder 2">
            <a:extLst>
              <a:ext uri="{FF2B5EF4-FFF2-40B4-BE49-F238E27FC236}">
                <a16:creationId xmlns:a16="http://schemas.microsoft.com/office/drawing/2014/main" id="{5D8FE754-3830-0EC3-1FF1-E9C2C859D849}"/>
              </a:ext>
            </a:extLst>
          </p:cNvPr>
          <p:cNvSpPr>
            <a:spLocks noGrp="1"/>
          </p:cNvSpPr>
          <p:nvPr>
            <p:ph idx="4294967295"/>
          </p:nvPr>
        </p:nvSpPr>
        <p:spPr>
          <a:xfrm>
            <a:off x="828675" y="1423337"/>
            <a:ext cx="7686675" cy="4549200"/>
          </a:xfrm>
        </p:spPr>
        <p:txBody>
          <a:bodyPr>
            <a:normAutofit/>
          </a:bodyPr>
          <a:lstStyle/>
          <a:p>
            <a:endParaRPr lang="en-US" sz="2800" dirty="0">
              <a:solidFill>
                <a:schemeClr val="accent2">
                  <a:lumMod val="60000"/>
                  <a:lumOff val="40000"/>
                </a:schemeClr>
              </a:solidFill>
            </a:endParaRPr>
          </a:p>
          <a:p>
            <a:pPr marL="457200" indent="-457200">
              <a:buFont typeface="Arial" panose="020B0604020202020204" pitchFamily="34" charset="0"/>
              <a:buChar char="•"/>
            </a:pPr>
            <a:r>
              <a:rPr lang="en-US" sz="2800" dirty="0"/>
              <a:t>Covenant Lord = God</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Covenant Partner = People of God</a:t>
            </a:r>
          </a:p>
        </p:txBody>
      </p:sp>
      <p:sp>
        <p:nvSpPr>
          <p:cNvPr id="4" name="Slide Number Placeholder 3">
            <a:extLst>
              <a:ext uri="{FF2B5EF4-FFF2-40B4-BE49-F238E27FC236}">
                <a16:creationId xmlns:a16="http://schemas.microsoft.com/office/drawing/2014/main" id="{0D9D9B3C-E290-A5A9-7C3A-7D4E895D6E27}"/>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13</a:t>
            </a:fld>
            <a:endParaRPr lang="en-US"/>
          </a:p>
        </p:txBody>
      </p:sp>
    </p:spTree>
    <p:extLst>
      <p:ext uri="{BB962C8B-B14F-4D97-AF65-F5344CB8AC3E}">
        <p14:creationId xmlns:p14="http://schemas.microsoft.com/office/powerpoint/2010/main" val="4079957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43C6E-C32B-EEC9-1619-772B94D9A458}"/>
              </a:ext>
            </a:extLst>
          </p:cNvPr>
          <p:cNvSpPr>
            <a:spLocks noGrp="1"/>
          </p:cNvSpPr>
          <p:nvPr>
            <p:ph type="title"/>
          </p:nvPr>
        </p:nvSpPr>
        <p:spPr>
          <a:xfrm>
            <a:off x="628650" y="442127"/>
            <a:ext cx="7886700" cy="655153"/>
          </a:xfrm>
        </p:spPr>
        <p:txBody>
          <a:bodyPr>
            <a:normAutofit fontScale="90000"/>
          </a:bodyPr>
          <a:lstStyle/>
          <a:p>
            <a:r>
              <a:rPr lang="en-US" dirty="0"/>
              <a:t>OT Anticipates a Covenant Mediator</a:t>
            </a:r>
          </a:p>
        </p:txBody>
      </p:sp>
      <p:sp>
        <p:nvSpPr>
          <p:cNvPr id="3" name="Content Placeholder 2">
            <a:extLst>
              <a:ext uri="{FF2B5EF4-FFF2-40B4-BE49-F238E27FC236}">
                <a16:creationId xmlns:a16="http://schemas.microsoft.com/office/drawing/2014/main" id="{5D8FE754-3830-0EC3-1FF1-E9C2C859D849}"/>
              </a:ext>
            </a:extLst>
          </p:cNvPr>
          <p:cNvSpPr>
            <a:spLocks noGrp="1"/>
          </p:cNvSpPr>
          <p:nvPr>
            <p:ph idx="4294967295"/>
          </p:nvPr>
        </p:nvSpPr>
        <p:spPr>
          <a:xfrm>
            <a:off x="828675" y="1423337"/>
            <a:ext cx="7686675" cy="4549200"/>
          </a:xfrm>
        </p:spPr>
        <p:txBody>
          <a:bodyPr>
            <a:normAutofit/>
          </a:bodyPr>
          <a:lstStyle/>
          <a:p>
            <a:pPr marL="457200" indent="-457200">
              <a:buFont typeface="Arial" panose="020B0604020202020204" pitchFamily="34" charset="0"/>
              <a:buChar char="•"/>
            </a:pPr>
            <a:r>
              <a:rPr lang="en-US" sz="2800" dirty="0"/>
              <a:t>Covenant Lord = God</a:t>
            </a:r>
          </a:p>
          <a:p>
            <a:pPr marL="1143000" lvl="1" indent="-457200">
              <a:buFont typeface="Arial" panose="020B0604020202020204" pitchFamily="34" charset="0"/>
              <a:buChar char="•"/>
            </a:pPr>
            <a:r>
              <a:rPr lang="en-US" sz="2800" dirty="0"/>
              <a:t>must be God himself, since no creature can bring the new creation or forgive sins.</a:t>
            </a:r>
          </a:p>
          <a:p>
            <a:pPr marL="1143000" lvl="1" indent="-457200">
              <a:buFont typeface="Arial" panose="020B0604020202020204" pitchFamily="34" charset="0"/>
              <a:buChar char="•"/>
            </a:pPr>
            <a:r>
              <a:rPr lang="en-US" sz="2800" dirty="0"/>
              <a:t>YHWH himself must act —the covenant Lord who redeems, commands, and restores his people (Isaiah 40:3; Malachi 3:1)</a:t>
            </a:r>
          </a:p>
        </p:txBody>
      </p:sp>
      <p:sp>
        <p:nvSpPr>
          <p:cNvPr id="4" name="Slide Number Placeholder 3">
            <a:extLst>
              <a:ext uri="{FF2B5EF4-FFF2-40B4-BE49-F238E27FC236}">
                <a16:creationId xmlns:a16="http://schemas.microsoft.com/office/drawing/2014/main" id="{0D9D9B3C-E290-A5A9-7C3A-7D4E895D6E27}"/>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14</a:t>
            </a:fld>
            <a:endParaRPr lang="en-US"/>
          </a:p>
        </p:txBody>
      </p:sp>
    </p:spTree>
    <p:extLst>
      <p:ext uri="{BB962C8B-B14F-4D97-AF65-F5344CB8AC3E}">
        <p14:creationId xmlns:p14="http://schemas.microsoft.com/office/powerpoint/2010/main" val="3390679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43C6E-C32B-EEC9-1619-772B94D9A458}"/>
              </a:ext>
            </a:extLst>
          </p:cNvPr>
          <p:cNvSpPr>
            <a:spLocks noGrp="1"/>
          </p:cNvSpPr>
          <p:nvPr>
            <p:ph type="title"/>
          </p:nvPr>
        </p:nvSpPr>
        <p:spPr>
          <a:xfrm>
            <a:off x="628650" y="442127"/>
            <a:ext cx="7886700" cy="655153"/>
          </a:xfrm>
        </p:spPr>
        <p:txBody>
          <a:bodyPr>
            <a:normAutofit fontScale="90000"/>
          </a:bodyPr>
          <a:lstStyle/>
          <a:p>
            <a:r>
              <a:rPr lang="en-US" dirty="0"/>
              <a:t>OT Anticipates a Covenant Mediator</a:t>
            </a:r>
          </a:p>
        </p:txBody>
      </p:sp>
      <p:sp>
        <p:nvSpPr>
          <p:cNvPr id="3" name="Content Placeholder 2">
            <a:extLst>
              <a:ext uri="{FF2B5EF4-FFF2-40B4-BE49-F238E27FC236}">
                <a16:creationId xmlns:a16="http://schemas.microsoft.com/office/drawing/2014/main" id="{5D8FE754-3830-0EC3-1FF1-E9C2C859D849}"/>
              </a:ext>
            </a:extLst>
          </p:cNvPr>
          <p:cNvSpPr>
            <a:spLocks noGrp="1"/>
          </p:cNvSpPr>
          <p:nvPr>
            <p:ph idx="4294967295"/>
          </p:nvPr>
        </p:nvSpPr>
        <p:spPr>
          <a:xfrm>
            <a:off x="828675" y="1423336"/>
            <a:ext cx="7686675" cy="4961889"/>
          </a:xfrm>
        </p:spPr>
        <p:txBody>
          <a:bodyPr>
            <a:normAutofit/>
          </a:bodyPr>
          <a:lstStyle/>
          <a:p>
            <a:pPr marL="457200" indent="-457200">
              <a:buFont typeface="Arial" panose="020B0604020202020204" pitchFamily="34" charset="0"/>
              <a:buChar char="•"/>
            </a:pPr>
            <a:r>
              <a:rPr lang="en-US" sz="2800" dirty="0"/>
              <a:t>Covenant Partner = People of God</a:t>
            </a:r>
          </a:p>
          <a:p>
            <a:pPr marL="1143000" lvl="1" indent="-457200">
              <a:buFont typeface="Arial" panose="020B0604020202020204" pitchFamily="34" charset="0"/>
              <a:buChar char="•"/>
            </a:pPr>
            <a:r>
              <a:rPr lang="en-US" sz="2800" dirty="0"/>
              <a:t>OT records many failed covenant partners: Adam, Israel, and David</a:t>
            </a:r>
          </a:p>
          <a:p>
            <a:pPr marL="1143000" lvl="1" indent="-457200">
              <a:buFont typeface="Arial" panose="020B0604020202020204" pitchFamily="34" charset="0"/>
              <a:buChar char="•"/>
            </a:pPr>
            <a:r>
              <a:rPr lang="en-US" sz="2800" dirty="0"/>
              <a:t>As fully man, Jesus stands within Israel’s story as the true covenant partner</a:t>
            </a:r>
          </a:p>
          <a:p>
            <a:pPr marL="1143000" lvl="1" indent="-457200">
              <a:buFont typeface="Arial" panose="020B0604020202020204" pitchFamily="34" charset="0"/>
              <a:buChar char="•"/>
            </a:pPr>
            <a:r>
              <a:rPr lang="en-US" sz="2800" dirty="0"/>
              <a:t>This is because God’s covenant demands real human obedience, suffering, and death on behalf of humanity.</a:t>
            </a:r>
          </a:p>
          <a:p>
            <a:pPr marL="1143000" lvl="1" indent="-457200">
              <a:buFont typeface="Arial" panose="020B0604020202020204" pitchFamily="34" charset="0"/>
              <a:buChar char="•"/>
            </a:pPr>
            <a:endParaRPr lang="en-US" sz="2800" dirty="0"/>
          </a:p>
        </p:txBody>
      </p:sp>
      <p:sp>
        <p:nvSpPr>
          <p:cNvPr id="4" name="Slide Number Placeholder 3">
            <a:extLst>
              <a:ext uri="{FF2B5EF4-FFF2-40B4-BE49-F238E27FC236}">
                <a16:creationId xmlns:a16="http://schemas.microsoft.com/office/drawing/2014/main" id="{0D9D9B3C-E290-A5A9-7C3A-7D4E895D6E27}"/>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15</a:t>
            </a:fld>
            <a:endParaRPr lang="en-US"/>
          </a:p>
        </p:txBody>
      </p:sp>
    </p:spTree>
    <p:extLst>
      <p:ext uri="{BB962C8B-B14F-4D97-AF65-F5344CB8AC3E}">
        <p14:creationId xmlns:p14="http://schemas.microsoft.com/office/powerpoint/2010/main" val="2379645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43C6E-C32B-EEC9-1619-772B94D9A458}"/>
              </a:ext>
            </a:extLst>
          </p:cNvPr>
          <p:cNvSpPr>
            <a:spLocks noGrp="1"/>
          </p:cNvSpPr>
          <p:nvPr>
            <p:ph type="title"/>
          </p:nvPr>
        </p:nvSpPr>
        <p:spPr>
          <a:xfrm>
            <a:off x="628650" y="442127"/>
            <a:ext cx="7886700" cy="655153"/>
          </a:xfrm>
        </p:spPr>
        <p:txBody>
          <a:bodyPr>
            <a:normAutofit fontScale="90000"/>
          </a:bodyPr>
          <a:lstStyle/>
          <a:p>
            <a:r>
              <a:rPr lang="en-US" dirty="0"/>
              <a:t>OT Anticipates a Covenant Mediator</a:t>
            </a:r>
          </a:p>
        </p:txBody>
      </p:sp>
      <p:sp>
        <p:nvSpPr>
          <p:cNvPr id="3" name="Content Placeholder 2">
            <a:extLst>
              <a:ext uri="{FF2B5EF4-FFF2-40B4-BE49-F238E27FC236}">
                <a16:creationId xmlns:a16="http://schemas.microsoft.com/office/drawing/2014/main" id="{5D8FE754-3830-0EC3-1FF1-E9C2C859D849}"/>
              </a:ext>
            </a:extLst>
          </p:cNvPr>
          <p:cNvSpPr>
            <a:spLocks noGrp="1"/>
          </p:cNvSpPr>
          <p:nvPr>
            <p:ph idx="4294967295"/>
          </p:nvPr>
        </p:nvSpPr>
        <p:spPr>
          <a:xfrm>
            <a:off x="828675" y="1423336"/>
            <a:ext cx="7686675" cy="5174233"/>
          </a:xfrm>
        </p:spPr>
        <p:txBody>
          <a:bodyPr>
            <a:normAutofit lnSpcReduction="10000"/>
          </a:bodyPr>
          <a:lstStyle/>
          <a:p>
            <a:pPr marL="457200" indent="-457200">
              <a:buFont typeface="Arial" panose="020B0604020202020204" pitchFamily="34" charset="0"/>
              <a:buChar char="•"/>
            </a:pPr>
            <a:r>
              <a:rPr lang="en-US" sz="2800" dirty="0"/>
              <a:t>Covenant Lord = God</a:t>
            </a:r>
          </a:p>
          <a:p>
            <a:pPr marL="457200" indent="-457200">
              <a:buFont typeface="Arial" panose="020B0604020202020204" pitchFamily="34" charset="0"/>
              <a:buChar char="•"/>
            </a:pPr>
            <a:r>
              <a:rPr lang="en-US" sz="2800" dirty="0"/>
              <a:t>Covenant Partner = People of God</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OT anticipates this paradox: </a:t>
            </a:r>
          </a:p>
          <a:p>
            <a:pPr marL="1143000" lvl="1" indent="-457200">
              <a:buFont typeface="Arial" panose="020B0604020202020204" pitchFamily="34" charset="0"/>
              <a:buChar char="•"/>
            </a:pPr>
            <a:r>
              <a:rPr lang="en-US" sz="2800" dirty="0"/>
              <a:t>YHWH will come to save (Isaiah 59:16–20)</a:t>
            </a:r>
          </a:p>
          <a:p>
            <a:pPr marL="1143000" lvl="1" indent="-457200">
              <a:buFont typeface="Arial" panose="020B0604020202020204" pitchFamily="34" charset="0"/>
              <a:buChar char="•"/>
            </a:pPr>
            <a:r>
              <a:rPr lang="en-US" sz="2800" dirty="0"/>
              <a:t>yet the Servant of the Lord will obey and suffer as Israel’s representative (Isaiah 42; 53)</a:t>
            </a:r>
          </a:p>
          <a:p>
            <a:pPr marL="1143000" lvl="1"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OT anticipate one who is </a:t>
            </a:r>
            <a:r>
              <a:rPr lang="en-US" sz="2800" dirty="0">
                <a:solidFill>
                  <a:schemeClr val="accent2">
                    <a:lumMod val="60000"/>
                    <a:lumOff val="40000"/>
                  </a:schemeClr>
                </a:solidFill>
              </a:rPr>
              <a:t>Fully Divine and Fully Human</a:t>
            </a:r>
          </a:p>
        </p:txBody>
      </p:sp>
      <p:sp>
        <p:nvSpPr>
          <p:cNvPr id="4" name="Slide Number Placeholder 3">
            <a:extLst>
              <a:ext uri="{FF2B5EF4-FFF2-40B4-BE49-F238E27FC236}">
                <a16:creationId xmlns:a16="http://schemas.microsoft.com/office/drawing/2014/main" id="{0D9D9B3C-E290-A5A9-7C3A-7D4E895D6E27}"/>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16</a:t>
            </a:fld>
            <a:endParaRPr lang="en-US"/>
          </a:p>
        </p:txBody>
      </p:sp>
    </p:spTree>
    <p:extLst>
      <p:ext uri="{BB962C8B-B14F-4D97-AF65-F5344CB8AC3E}">
        <p14:creationId xmlns:p14="http://schemas.microsoft.com/office/powerpoint/2010/main" val="279892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43C6E-C32B-EEC9-1619-772B94D9A458}"/>
              </a:ext>
            </a:extLst>
          </p:cNvPr>
          <p:cNvSpPr>
            <a:spLocks noGrp="1"/>
          </p:cNvSpPr>
          <p:nvPr>
            <p:ph type="title"/>
          </p:nvPr>
        </p:nvSpPr>
        <p:spPr>
          <a:xfrm>
            <a:off x="628650" y="442127"/>
            <a:ext cx="7886700" cy="655153"/>
          </a:xfrm>
        </p:spPr>
        <p:txBody>
          <a:bodyPr>
            <a:normAutofit/>
          </a:bodyPr>
          <a:lstStyle/>
          <a:p>
            <a:r>
              <a:rPr lang="en-US" dirty="0"/>
              <a:t>Plan for today. </a:t>
            </a:r>
          </a:p>
        </p:txBody>
      </p:sp>
      <p:sp>
        <p:nvSpPr>
          <p:cNvPr id="3" name="Content Placeholder 2">
            <a:extLst>
              <a:ext uri="{FF2B5EF4-FFF2-40B4-BE49-F238E27FC236}">
                <a16:creationId xmlns:a16="http://schemas.microsoft.com/office/drawing/2014/main" id="{5D8FE754-3830-0EC3-1FF1-E9C2C859D849}"/>
              </a:ext>
            </a:extLst>
          </p:cNvPr>
          <p:cNvSpPr>
            <a:spLocks noGrp="1"/>
          </p:cNvSpPr>
          <p:nvPr>
            <p:ph idx="4294967295"/>
          </p:nvPr>
        </p:nvSpPr>
        <p:spPr>
          <a:xfrm>
            <a:off x="628650" y="1309037"/>
            <a:ext cx="7886700" cy="5252537"/>
          </a:xfrm>
        </p:spPr>
        <p:txBody>
          <a:bodyPr>
            <a:normAutofit/>
          </a:bodyPr>
          <a:lstStyle/>
          <a:p>
            <a:r>
              <a:rPr lang="en-US" dirty="0"/>
              <a:t>Why must we maintain that Jesus is: </a:t>
            </a:r>
          </a:p>
          <a:p>
            <a:endParaRPr lang="en-US" dirty="0"/>
          </a:p>
          <a:p>
            <a:r>
              <a:rPr lang="en-US" dirty="0"/>
              <a:t>A. Fully Divine?</a:t>
            </a:r>
          </a:p>
          <a:p>
            <a:pPr marL="514350" indent="-514350">
              <a:buAutoNum type="alphaUcPeriod"/>
            </a:pPr>
            <a:endParaRPr lang="en-US" i="1" dirty="0"/>
          </a:p>
          <a:p>
            <a:r>
              <a:rPr lang="en-US" dirty="0"/>
              <a:t>B. Fully Human?</a:t>
            </a:r>
          </a:p>
          <a:p>
            <a:endParaRPr lang="en-US" dirty="0"/>
          </a:p>
          <a:p>
            <a:r>
              <a:rPr lang="en-US" dirty="0"/>
              <a:t>C. How can the two be held together?</a:t>
            </a:r>
          </a:p>
          <a:p>
            <a:endParaRPr lang="en-US" i="1" dirty="0"/>
          </a:p>
        </p:txBody>
      </p:sp>
      <p:sp>
        <p:nvSpPr>
          <p:cNvPr id="4" name="Slide Number Placeholder 3">
            <a:extLst>
              <a:ext uri="{FF2B5EF4-FFF2-40B4-BE49-F238E27FC236}">
                <a16:creationId xmlns:a16="http://schemas.microsoft.com/office/drawing/2014/main" id="{0D9D9B3C-E290-A5A9-7C3A-7D4E895D6E27}"/>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17</a:t>
            </a:fld>
            <a:endParaRPr lang="en-US"/>
          </a:p>
        </p:txBody>
      </p:sp>
    </p:spTree>
    <p:extLst>
      <p:ext uri="{BB962C8B-B14F-4D97-AF65-F5344CB8AC3E}">
        <p14:creationId xmlns:p14="http://schemas.microsoft.com/office/powerpoint/2010/main" val="1335115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43C6E-C32B-EEC9-1619-772B94D9A458}"/>
              </a:ext>
            </a:extLst>
          </p:cNvPr>
          <p:cNvSpPr>
            <a:spLocks noGrp="1"/>
          </p:cNvSpPr>
          <p:nvPr>
            <p:ph type="title"/>
          </p:nvPr>
        </p:nvSpPr>
        <p:spPr>
          <a:xfrm>
            <a:off x="628650" y="442127"/>
            <a:ext cx="7886700" cy="655153"/>
          </a:xfrm>
        </p:spPr>
        <p:txBody>
          <a:bodyPr>
            <a:normAutofit/>
          </a:bodyPr>
          <a:lstStyle/>
          <a:p>
            <a:r>
              <a:rPr lang="en-US" dirty="0"/>
              <a:t>Fully Divine and Fully Human</a:t>
            </a:r>
          </a:p>
        </p:txBody>
      </p:sp>
      <p:sp>
        <p:nvSpPr>
          <p:cNvPr id="3" name="Content Placeholder 2">
            <a:extLst>
              <a:ext uri="{FF2B5EF4-FFF2-40B4-BE49-F238E27FC236}">
                <a16:creationId xmlns:a16="http://schemas.microsoft.com/office/drawing/2014/main" id="{5D8FE754-3830-0EC3-1FF1-E9C2C859D849}"/>
              </a:ext>
            </a:extLst>
          </p:cNvPr>
          <p:cNvSpPr>
            <a:spLocks noGrp="1"/>
          </p:cNvSpPr>
          <p:nvPr>
            <p:ph idx="4294967295"/>
          </p:nvPr>
        </p:nvSpPr>
        <p:spPr>
          <a:xfrm>
            <a:off x="4672015" y="1423337"/>
            <a:ext cx="4043359" cy="4191651"/>
          </a:xfrm>
        </p:spPr>
        <p:txBody>
          <a:bodyPr>
            <a:normAutofit/>
          </a:bodyPr>
          <a:lstStyle/>
          <a:p>
            <a:r>
              <a:rPr lang="en-US" dirty="0">
                <a:solidFill>
                  <a:schemeClr val="accent2">
                    <a:lumMod val="60000"/>
                    <a:lumOff val="40000"/>
                  </a:schemeClr>
                </a:solidFill>
              </a:rPr>
              <a:t> Canon</a:t>
            </a:r>
            <a:endParaRPr lang="en-US" dirty="0"/>
          </a:p>
          <a:p>
            <a:r>
              <a:rPr lang="en-US" dirty="0"/>
              <a:t>Because Scripture Proclaims It</a:t>
            </a:r>
          </a:p>
          <a:p>
            <a:endParaRPr lang="en-US" dirty="0">
              <a:solidFill>
                <a:schemeClr val="accent2">
                  <a:lumMod val="60000"/>
                  <a:lumOff val="40000"/>
                </a:schemeClr>
              </a:solidFill>
            </a:endParaRPr>
          </a:p>
          <a:p>
            <a:r>
              <a:rPr lang="en-US" dirty="0">
                <a:solidFill>
                  <a:schemeClr val="accent2">
                    <a:lumMod val="60000"/>
                    <a:lumOff val="40000"/>
                  </a:schemeClr>
                </a:solidFill>
              </a:rPr>
              <a:t>Consequence</a:t>
            </a:r>
          </a:p>
          <a:p>
            <a:r>
              <a:rPr lang="en-US" dirty="0"/>
              <a:t>Because Our Faith Depends on It</a:t>
            </a:r>
          </a:p>
        </p:txBody>
      </p:sp>
      <p:sp>
        <p:nvSpPr>
          <p:cNvPr id="4" name="Slide Number Placeholder 3">
            <a:extLst>
              <a:ext uri="{FF2B5EF4-FFF2-40B4-BE49-F238E27FC236}">
                <a16:creationId xmlns:a16="http://schemas.microsoft.com/office/drawing/2014/main" id="{0D9D9B3C-E290-A5A9-7C3A-7D4E895D6E27}"/>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18</a:t>
            </a:fld>
            <a:endParaRPr lang="en-US"/>
          </a:p>
        </p:txBody>
      </p:sp>
      <p:pic>
        <p:nvPicPr>
          <p:cNvPr id="13314" name="Picture 2" descr="The History of Orthodox Christian Iconography — Hand Painted Icons by  Katherine Sanders">
            <a:extLst>
              <a:ext uri="{FF2B5EF4-FFF2-40B4-BE49-F238E27FC236}">
                <a16:creationId xmlns:a16="http://schemas.microsoft.com/office/drawing/2014/main" id="{C5B0F712-2083-0458-BFC1-A1646304DD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3502"/>
          <a:stretch/>
        </p:blipFill>
        <p:spPr bwMode="auto">
          <a:xfrm>
            <a:off x="741647" y="1423337"/>
            <a:ext cx="3730340" cy="407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955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43C6E-C32B-EEC9-1619-772B94D9A458}"/>
              </a:ext>
            </a:extLst>
          </p:cNvPr>
          <p:cNvSpPr>
            <a:spLocks noGrp="1"/>
          </p:cNvSpPr>
          <p:nvPr>
            <p:ph type="title"/>
          </p:nvPr>
        </p:nvSpPr>
        <p:spPr>
          <a:xfrm>
            <a:off x="628650" y="442127"/>
            <a:ext cx="7886700" cy="655153"/>
          </a:xfrm>
        </p:spPr>
        <p:txBody>
          <a:bodyPr>
            <a:normAutofit/>
          </a:bodyPr>
          <a:lstStyle/>
          <a:p>
            <a:r>
              <a:rPr lang="en-US" dirty="0"/>
              <a:t>Plan for today. </a:t>
            </a:r>
          </a:p>
        </p:txBody>
      </p:sp>
      <p:sp>
        <p:nvSpPr>
          <p:cNvPr id="3" name="Content Placeholder 2">
            <a:extLst>
              <a:ext uri="{FF2B5EF4-FFF2-40B4-BE49-F238E27FC236}">
                <a16:creationId xmlns:a16="http://schemas.microsoft.com/office/drawing/2014/main" id="{5D8FE754-3830-0EC3-1FF1-E9C2C859D849}"/>
              </a:ext>
            </a:extLst>
          </p:cNvPr>
          <p:cNvSpPr>
            <a:spLocks noGrp="1"/>
          </p:cNvSpPr>
          <p:nvPr>
            <p:ph idx="4294967295"/>
          </p:nvPr>
        </p:nvSpPr>
        <p:spPr>
          <a:xfrm>
            <a:off x="628650" y="1309037"/>
            <a:ext cx="7886700" cy="5252537"/>
          </a:xfrm>
        </p:spPr>
        <p:txBody>
          <a:bodyPr>
            <a:normAutofit/>
          </a:bodyPr>
          <a:lstStyle/>
          <a:p>
            <a:r>
              <a:rPr lang="en-US" dirty="0"/>
              <a:t>Why must we maintain that Jesus is: </a:t>
            </a:r>
          </a:p>
          <a:p>
            <a:endParaRPr lang="en-US" dirty="0"/>
          </a:p>
          <a:p>
            <a:r>
              <a:rPr lang="en-US" dirty="0">
                <a:solidFill>
                  <a:schemeClr val="accent2">
                    <a:lumMod val="60000"/>
                    <a:lumOff val="40000"/>
                  </a:schemeClr>
                </a:solidFill>
              </a:rPr>
              <a:t>A. Fully Divine?</a:t>
            </a:r>
          </a:p>
          <a:p>
            <a:pPr marL="514350" indent="-514350">
              <a:buAutoNum type="alphaUcPeriod"/>
            </a:pPr>
            <a:endParaRPr lang="en-US" i="1" dirty="0"/>
          </a:p>
          <a:p>
            <a:r>
              <a:rPr lang="en-US" dirty="0"/>
              <a:t>B. Fully Human?</a:t>
            </a:r>
          </a:p>
          <a:p>
            <a:endParaRPr lang="en-US" dirty="0"/>
          </a:p>
          <a:p>
            <a:r>
              <a:rPr lang="en-US" dirty="0"/>
              <a:t>C. How can the two be held together?</a:t>
            </a:r>
          </a:p>
          <a:p>
            <a:endParaRPr lang="en-US" i="1" dirty="0"/>
          </a:p>
        </p:txBody>
      </p:sp>
      <p:sp>
        <p:nvSpPr>
          <p:cNvPr id="4" name="Slide Number Placeholder 3">
            <a:extLst>
              <a:ext uri="{FF2B5EF4-FFF2-40B4-BE49-F238E27FC236}">
                <a16:creationId xmlns:a16="http://schemas.microsoft.com/office/drawing/2014/main" id="{0D9D9B3C-E290-A5A9-7C3A-7D4E895D6E27}"/>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19</a:t>
            </a:fld>
            <a:endParaRPr lang="en-US"/>
          </a:p>
        </p:txBody>
      </p:sp>
    </p:spTree>
    <p:extLst>
      <p:ext uri="{BB962C8B-B14F-4D97-AF65-F5344CB8AC3E}">
        <p14:creationId xmlns:p14="http://schemas.microsoft.com/office/powerpoint/2010/main" val="4103811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D371F-63C2-E6B5-71FE-D5B55EB7B886}"/>
              </a:ext>
            </a:extLst>
          </p:cNvPr>
          <p:cNvSpPr>
            <a:spLocks noGrp="1"/>
          </p:cNvSpPr>
          <p:nvPr>
            <p:ph type="ctrTitle"/>
          </p:nvPr>
        </p:nvSpPr>
        <p:spPr/>
        <p:txBody>
          <a:bodyPr anchor="ctr"/>
          <a:lstStyle/>
          <a:p>
            <a:r>
              <a:rPr lang="en-US" i="1" dirty="0"/>
              <a:t>Previously on Credo 1.</a:t>
            </a:r>
          </a:p>
        </p:txBody>
      </p:sp>
    </p:spTree>
    <p:extLst>
      <p:ext uri="{BB962C8B-B14F-4D97-AF65-F5344CB8AC3E}">
        <p14:creationId xmlns:p14="http://schemas.microsoft.com/office/powerpoint/2010/main" val="4179109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A. Fully Divine – </a:t>
            </a:r>
            <a:r>
              <a:rPr lang="en-US" dirty="0">
                <a:solidFill>
                  <a:schemeClr val="accent2">
                    <a:lumMod val="60000"/>
                    <a:lumOff val="40000"/>
                  </a:schemeClr>
                </a:solidFill>
              </a:rPr>
              <a:t>Canon</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a:xfrm>
            <a:off x="628650" y="1167619"/>
            <a:ext cx="5857875" cy="5393956"/>
          </a:xfrm>
        </p:spPr>
        <p:txBody>
          <a:bodyPr>
            <a:normAutofit/>
          </a:bodyPr>
          <a:lstStyle/>
          <a:p>
            <a:r>
              <a:rPr lang="en-US" dirty="0"/>
              <a:t>Divine Names and Titles </a:t>
            </a:r>
          </a:p>
          <a:p>
            <a:endParaRPr lang="en-US" dirty="0"/>
          </a:p>
          <a:p>
            <a:pPr marL="457200" indent="-457200">
              <a:buFont typeface="Arial" panose="020B0604020202020204" pitchFamily="34" charset="0"/>
              <a:buChar char="•"/>
            </a:pPr>
            <a:r>
              <a:rPr lang="en-SG" dirty="0"/>
              <a:t>“</a:t>
            </a:r>
            <a:r>
              <a:rPr lang="en-SG" dirty="0">
                <a:solidFill>
                  <a:schemeClr val="accent2">
                    <a:lumMod val="60000"/>
                    <a:lumOff val="40000"/>
                  </a:schemeClr>
                </a:solidFill>
              </a:rPr>
              <a:t>Lord</a:t>
            </a:r>
            <a:r>
              <a:rPr lang="en-SG" dirty="0"/>
              <a:t>” (</a:t>
            </a:r>
            <a:r>
              <a:rPr lang="en-SG" dirty="0" err="1"/>
              <a:t>kurios</a:t>
            </a:r>
            <a:r>
              <a:rPr lang="en-SG" dirty="0"/>
              <a:t>) - used in the Septuagint for Yahweh, the God of Israel (Philippians 2:9–11; Romans 10:9–13). </a:t>
            </a:r>
          </a:p>
          <a:p>
            <a:pPr marL="457200" indent="-457200">
              <a:buFont typeface="Arial" panose="020B0604020202020204" pitchFamily="34" charset="0"/>
              <a:buChar char="•"/>
            </a:pPr>
            <a:r>
              <a:rPr lang="en-SG" dirty="0"/>
              <a:t>“</a:t>
            </a:r>
            <a:r>
              <a:rPr lang="en-SG" dirty="0">
                <a:solidFill>
                  <a:schemeClr val="accent2">
                    <a:lumMod val="60000"/>
                    <a:lumOff val="40000"/>
                  </a:schemeClr>
                </a:solidFill>
              </a:rPr>
              <a:t>God</a:t>
            </a:r>
            <a:r>
              <a:rPr lang="en-SG" dirty="0"/>
              <a:t>” (</a:t>
            </a:r>
            <a:r>
              <a:rPr lang="en-SG" dirty="0" err="1"/>
              <a:t>theos</a:t>
            </a:r>
            <a:r>
              <a:rPr lang="en-SG" dirty="0"/>
              <a:t>) – referred to Christ in (John 1:1, 18; John 20:28; Romans 9:5; Titus 2:13; and Hebrews 1:8. )</a:t>
            </a:r>
          </a:p>
          <a:p>
            <a:pPr marL="457200" indent="-457200">
              <a:buFont typeface="Arial" panose="020B0604020202020204" pitchFamily="34" charset="0"/>
              <a:buChar char="•"/>
            </a:pPr>
            <a:r>
              <a:rPr lang="en-SG" dirty="0"/>
              <a:t>“</a:t>
            </a:r>
            <a:r>
              <a:rPr lang="en-SG" dirty="0">
                <a:solidFill>
                  <a:schemeClr val="accent2">
                    <a:lumMod val="60000"/>
                    <a:lumOff val="40000"/>
                  </a:schemeClr>
                </a:solidFill>
              </a:rPr>
              <a:t>Son of Man</a:t>
            </a:r>
            <a:r>
              <a:rPr lang="en-SG" dirty="0"/>
              <a:t>” – Jesus’ </a:t>
            </a:r>
            <a:r>
              <a:rPr lang="en-SG" dirty="0" err="1"/>
              <a:t>favorite</a:t>
            </a:r>
            <a:r>
              <a:rPr lang="en-SG" dirty="0"/>
              <a:t> self-designation (Daniel 7:13-14)</a:t>
            </a: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20</a:t>
            </a:fld>
            <a:endParaRPr lang="en-US"/>
          </a:p>
        </p:txBody>
      </p:sp>
      <p:pic>
        <p:nvPicPr>
          <p:cNvPr id="6" name="Picture 2" descr="The History of Orthodox Christian Iconography — Hand Painted Icons by  Katherine Sanders">
            <a:extLst>
              <a:ext uri="{FF2B5EF4-FFF2-40B4-BE49-F238E27FC236}">
                <a16:creationId xmlns:a16="http://schemas.microsoft.com/office/drawing/2014/main" id="{8385097F-2A2D-A1A5-0776-E82C150915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165" b="43502"/>
          <a:stretch/>
        </p:blipFill>
        <p:spPr bwMode="auto">
          <a:xfrm>
            <a:off x="6634349" y="1167619"/>
            <a:ext cx="2120128" cy="407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970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A. Fully Divine – </a:t>
            </a:r>
            <a:r>
              <a:rPr lang="en-US" dirty="0">
                <a:solidFill>
                  <a:schemeClr val="accent2">
                    <a:lumMod val="60000"/>
                    <a:lumOff val="40000"/>
                  </a:schemeClr>
                </a:solidFill>
              </a:rPr>
              <a:t>Canon</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a:xfrm>
            <a:off x="628650" y="1167619"/>
            <a:ext cx="5857875" cy="5393956"/>
          </a:xfrm>
        </p:spPr>
        <p:txBody>
          <a:bodyPr>
            <a:normAutofit fontScale="92500" lnSpcReduction="20000"/>
          </a:bodyPr>
          <a:lstStyle/>
          <a:p>
            <a:r>
              <a:rPr lang="en-US" dirty="0"/>
              <a:t>Divine Attributes</a:t>
            </a:r>
          </a:p>
          <a:p>
            <a:endParaRPr lang="en-US" dirty="0"/>
          </a:p>
          <a:p>
            <a:pPr marL="457200" indent="-457200">
              <a:buFont typeface="Arial" panose="020B0604020202020204" pitchFamily="34" charset="0"/>
              <a:buChar char="•"/>
            </a:pPr>
            <a:r>
              <a:rPr lang="en-SG" dirty="0">
                <a:solidFill>
                  <a:schemeClr val="accent2">
                    <a:lumMod val="60000"/>
                    <a:lumOff val="40000"/>
                  </a:schemeClr>
                </a:solidFill>
              </a:rPr>
              <a:t>Fullness of deity</a:t>
            </a:r>
            <a:r>
              <a:rPr lang="en-SG" dirty="0"/>
              <a:t> in bodily form (Colossians 2:9). </a:t>
            </a:r>
          </a:p>
          <a:p>
            <a:pPr marL="457200" indent="-457200">
              <a:buFont typeface="Arial" panose="020B0604020202020204" pitchFamily="34" charset="0"/>
              <a:buChar char="•"/>
            </a:pPr>
            <a:r>
              <a:rPr lang="en-SG" dirty="0">
                <a:solidFill>
                  <a:schemeClr val="accent2">
                    <a:lumMod val="60000"/>
                    <a:lumOff val="40000"/>
                  </a:schemeClr>
                </a:solidFill>
              </a:rPr>
              <a:t>Communicable</a:t>
            </a:r>
            <a:r>
              <a:rPr lang="en-SG" dirty="0"/>
              <a:t> attributes:</a:t>
            </a:r>
          </a:p>
          <a:p>
            <a:pPr marL="1143000" lvl="1" indent="-457200">
              <a:buFont typeface="Arial" panose="020B0604020202020204" pitchFamily="34" charset="0"/>
              <a:buChar char="•"/>
            </a:pPr>
            <a:r>
              <a:rPr lang="en-SG" dirty="0"/>
              <a:t>perfect love (Ephesians 5:2), righteousness (Acts 3:14), holiness (Hebrews 7:26), and truth (John 14:6). </a:t>
            </a:r>
          </a:p>
          <a:p>
            <a:pPr marL="457200" indent="-457200">
              <a:buFont typeface="Arial" panose="020B0604020202020204" pitchFamily="34" charset="0"/>
              <a:buChar char="•"/>
            </a:pPr>
            <a:r>
              <a:rPr lang="en-SG" dirty="0">
                <a:solidFill>
                  <a:schemeClr val="accent2">
                    <a:lumMod val="60000"/>
                    <a:lumOff val="40000"/>
                  </a:schemeClr>
                </a:solidFill>
              </a:rPr>
              <a:t>Incommunicable</a:t>
            </a:r>
            <a:r>
              <a:rPr lang="en-SG" dirty="0"/>
              <a:t> attributes: </a:t>
            </a:r>
          </a:p>
          <a:p>
            <a:pPr marL="1143000" lvl="1" indent="-457200">
              <a:buFont typeface="Arial" panose="020B0604020202020204" pitchFamily="34" charset="0"/>
              <a:buChar char="•"/>
            </a:pPr>
            <a:r>
              <a:rPr lang="en-SG" dirty="0"/>
              <a:t>eternity (John 17:5), omnipotence (Philippians 3:21), omnipresence (Matthew 28:20), immutability (Hebrews 13:8), and omniscience (John 21:17). </a:t>
            </a:r>
            <a:endParaRPr lang="en-US" dirty="0"/>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21</a:t>
            </a:fld>
            <a:endParaRPr lang="en-US"/>
          </a:p>
        </p:txBody>
      </p:sp>
      <p:pic>
        <p:nvPicPr>
          <p:cNvPr id="6" name="Picture 2" descr="The History of Orthodox Christian Iconography — Hand Painted Icons by  Katherine Sanders">
            <a:extLst>
              <a:ext uri="{FF2B5EF4-FFF2-40B4-BE49-F238E27FC236}">
                <a16:creationId xmlns:a16="http://schemas.microsoft.com/office/drawing/2014/main" id="{8385097F-2A2D-A1A5-0776-E82C150915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165" b="43502"/>
          <a:stretch/>
        </p:blipFill>
        <p:spPr bwMode="auto">
          <a:xfrm>
            <a:off x="6634349" y="1167619"/>
            <a:ext cx="2120128" cy="407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493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A. Fully Divine – </a:t>
            </a:r>
            <a:r>
              <a:rPr lang="en-US" dirty="0">
                <a:solidFill>
                  <a:schemeClr val="accent2">
                    <a:lumMod val="60000"/>
                    <a:lumOff val="40000"/>
                  </a:schemeClr>
                </a:solidFill>
              </a:rPr>
              <a:t>Canon</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a:xfrm>
            <a:off x="628650" y="1167619"/>
            <a:ext cx="5815013" cy="5393956"/>
          </a:xfrm>
        </p:spPr>
        <p:txBody>
          <a:bodyPr>
            <a:normAutofit fontScale="92500"/>
          </a:bodyPr>
          <a:lstStyle/>
          <a:p>
            <a:r>
              <a:rPr lang="en-US" dirty="0"/>
              <a:t>Divine Works</a:t>
            </a:r>
          </a:p>
          <a:p>
            <a:endParaRPr lang="en-US" dirty="0"/>
          </a:p>
          <a:p>
            <a:pPr marL="457200" indent="-457200">
              <a:buFont typeface="Arial" panose="020B0604020202020204" pitchFamily="34" charset="0"/>
              <a:buChar char="•"/>
            </a:pPr>
            <a:r>
              <a:rPr lang="en-SG" dirty="0">
                <a:solidFill>
                  <a:schemeClr val="accent2">
                    <a:lumMod val="60000"/>
                    <a:lumOff val="40000"/>
                  </a:schemeClr>
                </a:solidFill>
              </a:rPr>
              <a:t>Creates</a:t>
            </a:r>
            <a:r>
              <a:rPr lang="en-SG" dirty="0"/>
              <a:t> and sustains creation (Colossians 1:16–17; Hebrews 1:3). </a:t>
            </a:r>
          </a:p>
          <a:p>
            <a:pPr marL="457200" indent="-457200">
              <a:buFont typeface="Arial" panose="020B0604020202020204" pitchFamily="34" charset="0"/>
              <a:buChar char="•"/>
            </a:pPr>
            <a:r>
              <a:rPr lang="en-SG" dirty="0">
                <a:solidFill>
                  <a:schemeClr val="accent2">
                    <a:lumMod val="60000"/>
                    <a:lumOff val="40000"/>
                  </a:schemeClr>
                </a:solidFill>
              </a:rPr>
              <a:t>Forgives</a:t>
            </a:r>
            <a:r>
              <a:rPr lang="en-SG" dirty="0"/>
              <a:t> sins with divine authority (Mark 2:10)</a:t>
            </a:r>
          </a:p>
          <a:p>
            <a:pPr marL="457200" indent="-457200">
              <a:buFont typeface="Arial" panose="020B0604020202020204" pitchFamily="34" charset="0"/>
              <a:buChar char="•"/>
            </a:pPr>
            <a:r>
              <a:rPr lang="en-SG" dirty="0">
                <a:solidFill>
                  <a:schemeClr val="accent2">
                    <a:lumMod val="60000"/>
                    <a:lumOff val="40000"/>
                  </a:schemeClr>
                </a:solidFill>
              </a:rPr>
              <a:t>Raises</a:t>
            </a:r>
            <a:r>
              <a:rPr lang="en-SG" dirty="0"/>
              <a:t> the dead (John 11:25–26), </a:t>
            </a:r>
          </a:p>
          <a:p>
            <a:pPr marL="457200" indent="-457200">
              <a:buFont typeface="Arial" panose="020B0604020202020204" pitchFamily="34" charset="0"/>
              <a:buChar char="•"/>
            </a:pPr>
            <a:r>
              <a:rPr lang="en-SG" dirty="0">
                <a:solidFill>
                  <a:schemeClr val="accent2">
                    <a:lumMod val="60000"/>
                    <a:lumOff val="40000"/>
                  </a:schemeClr>
                </a:solidFill>
              </a:rPr>
              <a:t>Executes</a:t>
            </a:r>
            <a:r>
              <a:rPr lang="en-SG" dirty="0"/>
              <a:t> judgment (John 5:22).</a:t>
            </a:r>
          </a:p>
          <a:p>
            <a:pPr marL="457200" indent="-457200">
              <a:buFont typeface="Arial" panose="020B0604020202020204" pitchFamily="34" charset="0"/>
              <a:buChar char="•"/>
            </a:pPr>
            <a:r>
              <a:rPr lang="en-SG" dirty="0">
                <a:solidFill>
                  <a:schemeClr val="accent2">
                    <a:lumMod val="60000"/>
                    <a:lumOff val="40000"/>
                  </a:schemeClr>
                </a:solidFill>
              </a:rPr>
              <a:t>Pours</a:t>
            </a:r>
            <a:r>
              <a:rPr lang="en-SG" dirty="0"/>
              <a:t> out Spirit (Acts 2:33) </a:t>
            </a:r>
          </a:p>
          <a:p>
            <a:pPr marL="457200" indent="-457200">
              <a:buFont typeface="Arial" panose="020B0604020202020204" pitchFamily="34" charset="0"/>
              <a:buChar char="•"/>
            </a:pPr>
            <a:r>
              <a:rPr lang="en-SG" dirty="0">
                <a:solidFill>
                  <a:schemeClr val="accent2">
                    <a:lumMod val="60000"/>
                    <a:lumOff val="40000"/>
                  </a:schemeClr>
                </a:solidFill>
              </a:rPr>
              <a:t>Inaugurates</a:t>
            </a:r>
            <a:r>
              <a:rPr lang="en-SG" dirty="0"/>
              <a:t> the kingdom of God (Mark 1:15; Matthew 12:28; Luke 17:21)</a:t>
            </a: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22</a:t>
            </a:fld>
            <a:endParaRPr lang="en-US"/>
          </a:p>
        </p:txBody>
      </p:sp>
      <p:pic>
        <p:nvPicPr>
          <p:cNvPr id="6" name="Picture 2" descr="The History of Orthodox Christian Iconography — Hand Painted Icons by  Katherine Sanders">
            <a:extLst>
              <a:ext uri="{FF2B5EF4-FFF2-40B4-BE49-F238E27FC236}">
                <a16:creationId xmlns:a16="http://schemas.microsoft.com/office/drawing/2014/main" id="{85CB0205-CB33-26FB-E5C2-9BBBFAF3F3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165" b="43502"/>
          <a:stretch/>
        </p:blipFill>
        <p:spPr bwMode="auto">
          <a:xfrm>
            <a:off x="6634349" y="1167619"/>
            <a:ext cx="2120128" cy="407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321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A. Fully Divine – </a:t>
            </a:r>
            <a:r>
              <a:rPr lang="en-US" dirty="0">
                <a:solidFill>
                  <a:schemeClr val="accent2">
                    <a:lumMod val="60000"/>
                    <a:lumOff val="40000"/>
                  </a:schemeClr>
                </a:solidFill>
              </a:rPr>
              <a:t>Canon</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a:xfrm>
            <a:off x="628650" y="1167619"/>
            <a:ext cx="5815013" cy="5393956"/>
          </a:xfrm>
        </p:spPr>
        <p:txBody>
          <a:bodyPr>
            <a:normAutofit lnSpcReduction="10000"/>
          </a:bodyPr>
          <a:lstStyle/>
          <a:p>
            <a:r>
              <a:rPr lang="en-US" dirty="0"/>
              <a:t>Divine Worship</a:t>
            </a:r>
          </a:p>
          <a:p>
            <a:endParaRPr lang="en-US" dirty="0"/>
          </a:p>
          <a:p>
            <a:pPr marL="457200" indent="-457200">
              <a:buFont typeface="Arial" panose="020B0604020202020204" pitchFamily="34" charset="0"/>
              <a:buChar char="•"/>
            </a:pPr>
            <a:r>
              <a:rPr lang="en-SG" dirty="0"/>
              <a:t>Against backdrop of Jewish Monotheism </a:t>
            </a:r>
          </a:p>
          <a:p>
            <a:pPr marL="457200" indent="-457200">
              <a:buFont typeface="Arial" panose="020B0604020202020204" pitchFamily="34" charset="0"/>
              <a:buChar char="•"/>
            </a:pPr>
            <a:r>
              <a:rPr lang="en-SG" dirty="0"/>
              <a:t>Jesus receives worship, prayer, and saving faith for Yahweh alone. </a:t>
            </a:r>
          </a:p>
          <a:p>
            <a:pPr marL="457200" indent="-457200">
              <a:buFont typeface="Arial" panose="020B0604020202020204" pitchFamily="34" charset="0"/>
              <a:buChar char="•"/>
            </a:pPr>
            <a:r>
              <a:rPr lang="en-SG" dirty="0"/>
              <a:t>Disciples worship him without rebuke (Matthew 14:33; John 20:28). Church addresses him in prayer (Acts 7:59–60). To trust in Christ is to trust in God (John 14:1).</a:t>
            </a:r>
          </a:p>
          <a:p>
            <a:endParaRPr lang="en-US" dirty="0"/>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23</a:t>
            </a:fld>
            <a:endParaRPr lang="en-US"/>
          </a:p>
        </p:txBody>
      </p:sp>
      <p:pic>
        <p:nvPicPr>
          <p:cNvPr id="6" name="Picture 2" descr="The History of Orthodox Christian Iconography — Hand Painted Icons by  Katherine Sanders">
            <a:extLst>
              <a:ext uri="{FF2B5EF4-FFF2-40B4-BE49-F238E27FC236}">
                <a16:creationId xmlns:a16="http://schemas.microsoft.com/office/drawing/2014/main" id="{85CB0205-CB33-26FB-E5C2-9BBBFAF3F3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165" b="43502"/>
          <a:stretch/>
        </p:blipFill>
        <p:spPr bwMode="auto">
          <a:xfrm>
            <a:off x="6634349" y="1167619"/>
            <a:ext cx="2120128" cy="407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822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A. Fully Divine – </a:t>
            </a:r>
            <a:r>
              <a:rPr lang="en-US" dirty="0">
                <a:solidFill>
                  <a:schemeClr val="accent2">
                    <a:lumMod val="60000"/>
                    <a:lumOff val="40000"/>
                  </a:schemeClr>
                </a:solidFill>
              </a:rPr>
              <a:t>Consequence</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a:xfrm>
            <a:off x="628650" y="1167619"/>
            <a:ext cx="5886450" cy="5393956"/>
          </a:xfrm>
        </p:spPr>
        <p:txBody>
          <a:bodyPr/>
          <a:lstStyle/>
          <a:p>
            <a:r>
              <a:rPr lang="en-US" dirty="0"/>
              <a:t>Without Christ’s divinity</a:t>
            </a:r>
          </a:p>
          <a:p>
            <a:pPr marL="457200" indent="-457200">
              <a:buFont typeface="Arial" panose="020B0604020202020204" pitchFamily="34" charset="0"/>
              <a:buChar char="•"/>
            </a:pPr>
            <a:r>
              <a:rPr lang="en-US" dirty="0"/>
              <a:t>Salvation impossible</a:t>
            </a:r>
          </a:p>
          <a:p>
            <a:pPr marL="457200" indent="-457200">
              <a:buFont typeface="Arial" panose="020B0604020202020204" pitchFamily="34" charset="0"/>
              <a:buChar char="•"/>
            </a:pPr>
            <a:r>
              <a:rPr lang="en-US" dirty="0"/>
              <a:t>Worship blasphemes</a:t>
            </a:r>
          </a:p>
          <a:p>
            <a:pPr marL="457200" indent="-457200">
              <a:buFont typeface="Arial" panose="020B0604020202020204" pitchFamily="34" charset="0"/>
              <a:buChar char="•"/>
            </a:pPr>
            <a:r>
              <a:rPr lang="en-US" dirty="0"/>
              <a:t>Prayer pointless</a:t>
            </a:r>
          </a:p>
          <a:p>
            <a:pPr marL="457200" indent="-457200">
              <a:buFont typeface="Arial" panose="020B0604020202020204" pitchFamily="34" charset="0"/>
              <a:buChar char="•"/>
            </a:pPr>
            <a:r>
              <a:rPr lang="en-US" dirty="0"/>
              <a:t>Discipleship shrivels</a:t>
            </a: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24</a:t>
            </a:fld>
            <a:endParaRPr lang="en-US"/>
          </a:p>
        </p:txBody>
      </p:sp>
      <p:pic>
        <p:nvPicPr>
          <p:cNvPr id="6" name="Picture 2" descr="The History of Orthodox Christian Iconography — Hand Painted Icons by  Katherine Sanders">
            <a:extLst>
              <a:ext uri="{FF2B5EF4-FFF2-40B4-BE49-F238E27FC236}">
                <a16:creationId xmlns:a16="http://schemas.microsoft.com/office/drawing/2014/main" id="{5A77A71D-380A-8293-5B79-32EDA75ECF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165" b="43502"/>
          <a:stretch/>
        </p:blipFill>
        <p:spPr bwMode="auto">
          <a:xfrm>
            <a:off x="6634349" y="1167619"/>
            <a:ext cx="2120128" cy="407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844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Jesus is Lord</a:t>
            </a:r>
            <a:endParaRPr lang="en-US" dirty="0">
              <a:solidFill>
                <a:schemeClr val="accent2">
                  <a:lumMod val="60000"/>
                  <a:lumOff val="40000"/>
                </a:schemeClr>
              </a:solidFill>
            </a:endParaRP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25</a:t>
            </a:fld>
            <a:endParaRPr lang="en-US"/>
          </a:p>
        </p:txBody>
      </p:sp>
      <p:pic>
        <p:nvPicPr>
          <p:cNvPr id="3" name="Online Media 2" descr="Jesus is Lord The cry that echos through creation   Stuart Townend    lyrics">
            <a:hlinkClick r:id="" action="ppaction://media"/>
            <a:extLst>
              <a:ext uri="{FF2B5EF4-FFF2-40B4-BE49-F238E27FC236}">
                <a16:creationId xmlns:a16="http://schemas.microsoft.com/office/drawing/2014/main" id="{398BC5F5-D6F2-D5EF-0768-D95D61997224}"/>
              </a:ext>
            </a:extLst>
          </p:cNvPr>
          <p:cNvPicPr>
            <a:picLocks noRot="1" noChangeAspect="1"/>
          </p:cNvPicPr>
          <p:nvPr>
            <a:videoFile r:link="rId1"/>
          </p:nvPr>
        </p:nvPicPr>
        <p:blipFill>
          <a:blip r:embed="rId4"/>
          <a:stretch>
            <a:fillRect/>
          </a:stretch>
        </p:blipFill>
        <p:spPr>
          <a:xfrm>
            <a:off x="387350" y="1568450"/>
            <a:ext cx="8256588" cy="4664972"/>
          </a:xfrm>
          <a:prstGeom prst="rect">
            <a:avLst/>
          </a:prstGeom>
        </p:spPr>
      </p:pic>
    </p:spTree>
    <p:extLst>
      <p:ext uri="{BB962C8B-B14F-4D97-AF65-F5344CB8AC3E}">
        <p14:creationId xmlns:p14="http://schemas.microsoft.com/office/powerpoint/2010/main" val="135440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43C6E-C32B-EEC9-1619-772B94D9A458}"/>
              </a:ext>
            </a:extLst>
          </p:cNvPr>
          <p:cNvSpPr>
            <a:spLocks noGrp="1"/>
          </p:cNvSpPr>
          <p:nvPr>
            <p:ph type="title"/>
          </p:nvPr>
        </p:nvSpPr>
        <p:spPr>
          <a:xfrm>
            <a:off x="628650" y="442127"/>
            <a:ext cx="7886700" cy="655153"/>
          </a:xfrm>
        </p:spPr>
        <p:txBody>
          <a:bodyPr>
            <a:normAutofit/>
          </a:bodyPr>
          <a:lstStyle/>
          <a:p>
            <a:r>
              <a:rPr lang="en-US" dirty="0"/>
              <a:t>Plan for today. </a:t>
            </a:r>
          </a:p>
        </p:txBody>
      </p:sp>
      <p:sp>
        <p:nvSpPr>
          <p:cNvPr id="3" name="Content Placeholder 2">
            <a:extLst>
              <a:ext uri="{FF2B5EF4-FFF2-40B4-BE49-F238E27FC236}">
                <a16:creationId xmlns:a16="http://schemas.microsoft.com/office/drawing/2014/main" id="{5D8FE754-3830-0EC3-1FF1-E9C2C859D849}"/>
              </a:ext>
            </a:extLst>
          </p:cNvPr>
          <p:cNvSpPr>
            <a:spLocks noGrp="1"/>
          </p:cNvSpPr>
          <p:nvPr>
            <p:ph idx="4294967295"/>
          </p:nvPr>
        </p:nvSpPr>
        <p:spPr>
          <a:xfrm>
            <a:off x="628650" y="1309037"/>
            <a:ext cx="7886700" cy="5252537"/>
          </a:xfrm>
        </p:spPr>
        <p:txBody>
          <a:bodyPr>
            <a:normAutofit/>
          </a:bodyPr>
          <a:lstStyle/>
          <a:p>
            <a:r>
              <a:rPr lang="en-US" dirty="0"/>
              <a:t>Why must we maintain that Jesus is: </a:t>
            </a:r>
          </a:p>
          <a:p>
            <a:endParaRPr lang="en-US" dirty="0"/>
          </a:p>
          <a:p>
            <a:r>
              <a:rPr lang="en-US" dirty="0"/>
              <a:t>A. Fully Divine?</a:t>
            </a:r>
          </a:p>
          <a:p>
            <a:pPr marL="514350" indent="-514350">
              <a:buAutoNum type="alphaUcPeriod"/>
            </a:pPr>
            <a:endParaRPr lang="en-US" i="1" dirty="0"/>
          </a:p>
          <a:p>
            <a:r>
              <a:rPr lang="en-US" dirty="0">
                <a:solidFill>
                  <a:schemeClr val="accent2">
                    <a:lumMod val="60000"/>
                    <a:lumOff val="40000"/>
                  </a:schemeClr>
                </a:solidFill>
              </a:rPr>
              <a:t>B. Fully Human?</a:t>
            </a:r>
          </a:p>
          <a:p>
            <a:endParaRPr lang="en-US" dirty="0"/>
          </a:p>
          <a:p>
            <a:r>
              <a:rPr lang="en-US" dirty="0"/>
              <a:t>C. How can the two be held together?</a:t>
            </a:r>
          </a:p>
          <a:p>
            <a:endParaRPr lang="en-US" i="1" dirty="0"/>
          </a:p>
        </p:txBody>
      </p:sp>
      <p:sp>
        <p:nvSpPr>
          <p:cNvPr id="4" name="Slide Number Placeholder 3">
            <a:extLst>
              <a:ext uri="{FF2B5EF4-FFF2-40B4-BE49-F238E27FC236}">
                <a16:creationId xmlns:a16="http://schemas.microsoft.com/office/drawing/2014/main" id="{0D9D9B3C-E290-A5A9-7C3A-7D4E895D6E27}"/>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26</a:t>
            </a:fld>
            <a:endParaRPr lang="en-US"/>
          </a:p>
        </p:txBody>
      </p:sp>
    </p:spTree>
    <p:extLst>
      <p:ext uri="{BB962C8B-B14F-4D97-AF65-F5344CB8AC3E}">
        <p14:creationId xmlns:p14="http://schemas.microsoft.com/office/powerpoint/2010/main" val="1549587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B. Fully Human – </a:t>
            </a:r>
            <a:r>
              <a:rPr lang="en-US" dirty="0">
                <a:solidFill>
                  <a:schemeClr val="accent2">
                    <a:lumMod val="60000"/>
                    <a:lumOff val="40000"/>
                  </a:schemeClr>
                </a:solidFill>
              </a:rPr>
              <a:t>Canon</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a:xfrm>
            <a:off x="2351858" y="1167619"/>
            <a:ext cx="6163491" cy="5393956"/>
          </a:xfrm>
        </p:spPr>
        <p:txBody>
          <a:bodyPr/>
          <a:lstStyle/>
          <a:p>
            <a:r>
              <a:rPr lang="en-SG" b="1" dirty="0"/>
              <a:t>Human Names and Identity</a:t>
            </a:r>
          </a:p>
          <a:p>
            <a:endParaRPr lang="en-SG" b="1" dirty="0"/>
          </a:p>
          <a:p>
            <a:pPr marL="457200" indent="-457200">
              <a:buFont typeface="Arial" panose="020B0604020202020204" pitchFamily="34" charset="0"/>
              <a:buChar char="•"/>
            </a:pPr>
            <a:r>
              <a:rPr lang="en-SG" dirty="0"/>
              <a:t>“</a:t>
            </a:r>
            <a:r>
              <a:rPr lang="en-SG" dirty="0">
                <a:solidFill>
                  <a:schemeClr val="accent2">
                    <a:lumMod val="60000"/>
                    <a:lumOff val="40000"/>
                  </a:schemeClr>
                </a:solidFill>
              </a:rPr>
              <a:t>man</a:t>
            </a:r>
            <a:r>
              <a:rPr lang="en-SG" dirty="0"/>
              <a:t>” (</a:t>
            </a:r>
            <a:r>
              <a:rPr lang="en-SG" b="1" dirty="0"/>
              <a:t>1 Tim 2:5</a:t>
            </a:r>
            <a:r>
              <a:rPr lang="en-SG" dirty="0"/>
              <a:t>)</a:t>
            </a:r>
          </a:p>
          <a:p>
            <a:pPr marL="457200" indent="-457200">
              <a:buFont typeface="Arial" panose="020B0604020202020204" pitchFamily="34" charset="0"/>
              <a:buChar char="•"/>
            </a:pPr>
            <a:r>
              <a:rPr lang="en-SG" dirty="0"/>
              <a:t>“</a:t>
            </a:r>
            <a:r>
              <a:rPr lang="en-SG" dirty="0">
                <a:solidFill>
                  <a:schemeClr val="accent2">
                    <a:lumMod val="60000"/>
                    <a:lumOff val="40000"/>
                  </a:schemeClr>
                </a:solidFill>
              </a:rPr>
              <a:t>son of David</a:t>
            </a:r>
            <a:r>
              <a:rPr lang="en-SG" dirty="0"/>
              <a:t>” (</a:t>
            </a:r>
            <a:r>
              <a:rPr lang="en-SG" b="1" dirty="0"/>
              <a:t>Matt 1:1</a:t>
            </a:r>
            <a:r>
              <a:rPr lang="en-SG" dirty="0"/>
              <a:t>)</a:t>
            </a:r>
          </a:p>
          <a:p>
            <a:pPr marL="457200" indent="-457200">
              <a:buFont typeface="Arial" panose="020B0604020202020204" pitchFamily="34" charset="0"/>
              <a:buChar char="•"/>
            </a:pPr>
            <a:r>
              <a:rPr lang="en-SG" dirty="0"/>
              <a:t>“</a:t>
            </a:r>
            <a:r>
              <a:rPr lang="en-SG" dirty="0">
                <a:solidFill>
                  <a:schemeClr val="accent2">
                    <a:lumMod val="60000"/>
                    <a:lumOff val="40000"/>
                  </a:schemeClr>
                </a:solidFill>
              </a:rPr>
              <a:t>son of Mary</a:t>
            </a:r>
            <a:r>
              <a:rPr lang="en-SG" dirty="0"/>
              <a:t>” (</a:t>
            </a:r>
            <a:r>
              <a:rPr lang="en-SG" b="1" dirty="0"/>
              <a:t>Mark 6:3</a:t>
            </a:r>
            <a:r>
              <a:rPr lang="en-SG" dirty="0"/>
              <a:t>)</a:t>
            </a:r>
          </a:p>
          <a:p>
            <a:endParaRPr lang="en-SG" b="1" dirty="0"/>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27</a:t>
            </a:fld>
            <a:endParaRPr lang="en-US"/>
          </a:p>
        </p:txBody>
      </p:sp>
      <p:pic>
        <p:nvPicPr>
          <p:cNvPr id="6" name="Picture 2" descr="The History of Orthodox Christian Iconography — Hand Painted Icons by  Katherine Sanders">
            <a:extLst>
              <a:ext uri="{FF2B5EF4-FFF2-40B4-BE49-F238E27FC236}">
                <a16:creationId xmlns:a16="http://schemas.microsoft.com/office/drawing/2014/main" id="{497AFECC-A1E4-8FE4-2E87-BD6C896C45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4004" b="43502"/>
          <a:stretch/>
        </p:blipFill>
        <p:spPr bwMode="auto">
          <a:xfrm>
            <a:off x="355885" y="1613030"/>
            <a:ext cx="1715803" cy="407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832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B. Fully Human – </a:t>
            </a:r>
            <a:r>
              <a:rPr lang="en-US" dirty="0">
                <a:solidFill>
                  <a:schemeClr val="accent2">
                    <a:lumMod val="60000"/>
                    <a:lumOff val="40000"/>
                  </a:schemeClr>
                </a:solidFill>
              </a:rPr>
              <a:t>Canon</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a:xfrm>
            <a:off x="2351858" y="1167619"/>
            <a:ext cx="6163491" cy="5393956"/>
          </a:xfrm>
        </p:spPr>
        <p:txBody>
          <a:bodyPr/>
          <a:lstStyle/>
          <a:p>
            <a:r>
              <a:rPr lang="en-SG" b="1" dirty="0"/>
              <a:t>Human Limitations</a:t>
            </a:r>
          </a:p>
          <a:p>
            <a:endParaRPr lang="en-SG" b="1" dirty="0"/>
          </a:p>
          <a:p>
            <a:pPr marL="457200" indent="-457200">
              <a:buFont typeface="Arial" panose="020B0604020202020204" pitchFamily="34" charset="0"/>
              <a:buChar char="•"/>
            </a:pPr>
            <a:r>
              <a:rPr lang="en-SG" dirty="0">
                <a:solidFill>
                  <a:schemeClr val="accent2">
                    <a:lumMod val="60000"/>
                    <a:lumOff val="40000"/>
                  </a:schemeClr>
                </a:solidFill>
              </a:rPr>
              <a:t>hunger</a:t>
            </a:r>
            <a:r>
              <a:rPr lang="en-SG" dirty="0"/>
              <a:t> (</a:t>
            </a:r>
            <a:r>
              <a:rPr lang="en-SG" b="1" dirty="0"/>
              <a:t>Matt 4:2</a:t>
            </a:r>
            <a:r>
              <a:rPr lang="en-SG" dirty="0"/>
              <a:t>)</a:t>
            </a:r>
          </a:p>
          <a:p>
            <a:pPr marL="457200" indent="-457200">
              <a:buFont typeface="Arial" panose="020B0604020202020204" pitchFamily="34" charset="0"/>
              <a:buChar char="•"/>
            </a:pPr>
            <a:r>
              <a:rPr lang="en-SG" dirty="0">
                <a:solidFill>
                  <a:schemeClr val="accent2">
                    <a:lumMod val="60000"/>
                    <a:lumOff val="40000"/>
                  </a:schemeClr>
                </a:solidFill>
              </a:rPr>
              <a:t>thirst</a:t>
            </a:r>
            <a:r>
              <a:rPr lang="en-SG" dirty="0"/>
              <a:t> (</a:t>
            </a:r>
            <a:r>
              <a:rPr lang="en-SG" b="1" dirty="0"/>
              <a:t>John 19:28</a:t>
            </a:r>
            <a:r>
              <a:rPr lang="en-SG" dirty="0"/>
              <a:t>)</a:t>
            </a:r>
          </a:p>
          <a:p>
            <a:pPr marL="457200" indent="-457200">
              <a:buFont typeface="Arial" panose="020B0604020202020204" pitchFamily="34" charset="0"/>
              <a:buChar char="•"/>
            </a:pPr>
            <a:r>
              <a:rPr lang="en-SG" dirty="0">
                <a:solidFill>
                  <a:schemeClr val="accent2">
                    <a:lumMod val="60000"/>
                    <a:lumOff val="40000"/>
                  </a:schemeClr>
                </a:solidFill>
              </a:rPr>
              <a:t>fatigue</a:t>
            </a:r>
            <a:r>
              <a:rPr lang="en-SG" dirty="0"/>
              <a:t> (</a:t>
            </a:r>
            <a:r>
              <a:rPr lang="en-SG" b="1" dirty="0"/>
              <a:t>John 4:6</a:t>
            </a:r>
            <a:r>
              <a:rPr lang="en-SG" dirty="0"/>
              <a:t>)</a:t>
            </a:r>
          </a:p>
          <a:p>
            <a:pPr marL="457200" indent="-457200">
              <a:buFont typeface="Arial" panose="020B0604020202020204" pitchFamily="34" charset="0"/>
              <a:buChar char="•"/>
            </a:pPr>
            <a:r>
              <a:rPr lang="en-SG" dirty="0">
                <a:solidFill>
                  <a:schemeClr val="accent2">
                    <a:lumMod val="60000"/>
                    <a:lumOff val="40000"/>
                  </a:schemeClr>
                </a:solidFill>
              </a:rPr>
              <a:t>growth</a:t>
            </a:r>
            <a:r>
              <a:rPr lang="en-SG" dirty="0"/>
              <a:t> (</a:t>
            </a:r>
            <a:r>
              <a:rPr lang="en-SG" b="1" dirty="0"/>
              <a:t>Luke 2:52</a:t>
            </a:r>
            <a:r>
              <a:rPr lang="en-SG" dirty="0"/>
              <a:t>), </a:t>
            </a:r>
          </a:p>
          <a:p>
            <a:pPr marL="457200" indent="-457200">
              <a:buFont typeface="Arial" panose="020B0604020202020204" pitchFamily="34" charset="0"/>
              <a:buChar char="•"/>
            </a:pPr>
            <a:r>
              <a:rPr lang="en-SG" dirty="0">
                <a:solidFill>
                  <a:schemeClr val="accent2">
                    <a:lumMod val="60000"/>
                    <a:lumOff val="40000"/>
                  </a:schemeClr>
                </a:solidFill>
              </a:rPr>
              <a:t>ignorance</a:t>
            </a:r>
            <a:r>
              <a:rPr lang="en-SG" dirty="0"/>
              <a:t> (</a:t>
            </a:r>
            <a:r>
              <a:rPr lang="en-SG" b="1" dirty="0"/>
              <a:t>Mark 13:32</a:t>
            </a:r>
            <a:r>
              <a:rPr lang="en-SG" dirty="0"/>
              <a:t>).</a:t>
            </a:r>
            <a:endParaRPr lang="en-SG" b="1" dirty="0"/>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28</a:t>
            </a:fld>
            <a:endParaRPr lang="en-US"/>
          </a:p>
        </p:txBody>
      </p:sp>
      <p:pic>
        <p:nvPicPr>
          <p:cNvPr id="6" name="Picture 2" descr="The History of Orthodox Christian Iconography — Hand Painted Icons by  Katherine Sanders">
            <a:extLst>
              <a:ext uri="{FF2B5EF4-FFF2-40B4-BE49-F238E27FC236}">
                <a16:creationId xmlns:a16="http://schemas.microsoft.com/office/drawing/2014/main" id="{497AFECC-A1E4-8FE4-2E87-BD6C896C45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4004" b="43502"/>
          <a:stretch/>
        </p:blipFill>
        <p:spPr bwMode="auto">
          <a:xfrm>
            <a:off x="355885" y="1613030"/>
            <a:ext cx="1715803" cy="407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109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B. Fully Human – </a:t>
            </a:r>
            <a:r>
              <a:rPr lang="en-US" dirty="0">
                <a:solidFill>
                  <a:schemeClr val="accent2">
                    <a:lumMod val="60000"/>
                    <a:lumOff val="40000"/>
                  </a:schemeClr>
                </a:solidFill>
              </a:rPr>
              <a:t>Canon</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a:xfrm>
            <a:off x="2351858" y="1167619"/>
            <a:ext cx="6163491" cy="5393956"/>
          </a:xfrm>
        </p:spPr>
        <p:txBody>
          <a:bodyPr/>
          <a:lstStyle/>
          <a:p>
            <a:r>
              <a:rPr lang="en-SG" b="1" dirty="0"/>
              <a:t>Human Emotions</a:t>
            </a:r>
          </a:p>
          <a:p>
            <a:endParaRPr lang="en-SG" b="1" dirty="0"/>
          </a:p>
          <a:p>
            <a:pPr marL="457200" indent="-457200">
              <a:buFont typeface="Arial" panose="020B0604020202020204" pitchFamily="34" charset="0"/>
              <a:buChar char="•"/>
            </a:pPr>
            <a:r>
              <a:rPr lang="en-SG" dirty="0">
                <a:solidFill>
                  <a:schemeClr val="accent2">
                    <a:lumMod val="60000"/>
                    <a:lumOff val="40000"/>
                  </a:schemeClr>
                </a:solidFill>
              </a:rPr>
              <a:t>compassion</a:t>
            </a:r>
            <a:r>
              <a:rPr lang="en-SG" dirty="0"/>
              <a:t> (</a:t>
            </a:r>
            <a:r>
              <a:rPr lang="en-SG" b="1" dirty="0"/>
              <a:t>Matt 9:36</a:t>
            </a:r>
            <a:r>
              <a:rPr lang="en-SG" dirty="0"/>
              <a:t>)</a:t>
            </a:r>
          </a:p>
          <a:p>
            <a:pPr marL="457200" indent="-457200">
              <a:buFont typeface="Arial" panose="020B0604020202020204" pitchFamily="34" charset="0"/>
              <a:buChar char="•"/>
            </a:pPr>
            <a:r>
              <a:rPr lang="en-SG" dirty="0">
                <a:solidFill>
                  <a:schemeClr val="accent2">
                    <a:lumMod val="60000"/>
                    <a:lumOff val="40000"/>
                  </a:schemeClr>
                </a:solidFill>
              </a:rPr>
              <a:t>joy</a:t>
            </a:r>
            <a:r>
              <a:rPr lang="en-SG" dirty="0"/>
              <a:t> (</a:t>
            </a:r>
            <a:r>
              <a:rPr lang="en-SG" b="1" dirty="0"/>
              <a:t>Luke 10:21)</a:t>
            </a:r>
            <a:endParaRPr lang="en-SG" dirty="0"/>
          </a:p>
          <a:p>
            <a:pPr marL="457200" indent="-457200">
              <a:buFont typeface="Arial" panose="020B0604020202020204" pitchFamily="34" charset="0"/>
              <a:buChar char="•"/>
            </a:pPr>
            <a:r>
              <a:rPr lang="en-SG" dirty="0">
                <a:solidFill>
                  <a:schemeClr val="accent2">
                    <a:lumMod val="60000"/>
                    <a:lumOff val="40000"/>
                  </a:schemeClr>
                </a:solidFill>
              </a:rPr>
              <a:t>sorrow</a:t>
            </a:r>
            <a:r>
              <a:rPr lang="en-SG" dirty="0"/>
              <a:t> (</a:t>
            </a:r>
            <a:r>
              <a:rPr lang="en-SG" b="1" dirty="0"/>
              <a:t>John 11:35</a:t>
            </a:r>
            <a:r>
              <a:rPr lang="en-SG" dirty="0"/>
              <a:t>), </a:t>
            </a:r>
          </a:p>
          <a:p>
            <a:pPr marL="457200" indent="-457200">
              <a:buFont typeface="Arial" panose="020B0604020202020204" pitchFamily="34" charset="0"/>
              <a:buChar char="•"/>
            </a:pPr>
            <a:r>
              <a:rPr lang="en-SG" dirty="0">
                <a:solidFill>
                  <a:schemeClr val="accent2">
                    <a:lumMod val="60000"/>
                    <a:lumOff val="40000"/>
                  </a:schemeClr>
                </a:solidFill>
              </a:rPr>
              <a:t>anguish</a:t>
            </a:r>
            <a:r>
              <a:rPr lang="en-SG" dirty="0"/>
              <a:t> (</a:t>
            </a:r>
            <a:r>
              <a:rPr lang="en-SG" b="1" dirty="0"/>
              <a:t>Mark 14:34</a:t>
            </a:r>
            <a:r>
              <a:rPr lang="en-SG" dirty="0"/>
              <a:t>)</a:t>
            </a:r>
          </a:p>
          <a:p>
            <a:pPr marL="457200" indent="-457200">
              <a:buFont typeface="Arial" panose="020B0604020202020204" pitchFamily="34" charset="0"/>
              <a:buChar char="•"/>
            </a:pPr>
            <a:r>
              <a:rPr lang="en-SG" dirty="0">
                <a:solidFill>
                  <a:schemeClr val="accent2">
                    <a:lumMod val="60000"/>
                    <a:lumOff val="40000"/>
                  </a:schemeClr>
                </a:solidFill>
              </a:rPr>
              <a:t>anger</a:t>
            </a:r>
            <a:r>
              <a:rPr lang="en-SG" dirty="0"/>
              <a:t> (</a:t>
            </a:r>
            <a:r>
              <a:rPr lang="en-SG" b="1" dirty="0"/>
              <a:t>Mark 3:5</a:t>
            </a:r>
            <a:r>
              <a:rPr lang="en-SG" dirty="0"/>
              <a:t>)</a:t>
            </a: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29</a:t>
            </a:fld>
            <a:endParaRPr lang="en-US"/>
          </a:p>
        </p:txBody>
      </p:sp>
      <p:pic>
        <p:nvPicPr>
          <p:cNvPr id="6" name="Picture 2" descr="The History of Orthodox Christian Iconography — Hand Painted Icons by  Katherine Sanders">
            <a:extLst>
              <a:ext uri="{FF2B5EF4-FFF2-40B4-BE49-F238E27FC236}">
                <a16:creationId xmlns:a16="http://schemas.microsoft.com/office/drawing/2014/main" id="{497AFECC-A1E4-8FE4-2E87-BD6C896C45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4004" b="43502"/>
          <a:stretch/>
        </p:blipFill>
        <p:spPr bwMode="auto">
          <a:xfrm>
            <a:off x="355885" y="1613030"/>
            <a:ext cx="1715803" cy="407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181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8FE754-3830-0EC3-1FF1-E9C2C859D849}"/>
              </a:ext>
            </a:extLst>
          </p:cNvPr>
          <p:cNvSpPr>
            <a:spLocks noGrp="1"/>
          </p:cNvSpPr>
          <p:nvPr>
            <p:ph idx="4294967295"/>
          </p:nvPr>
        </p:nvSpPr>
        <p:spPr>
          <a:xfrm>
            <a:off x="628650" y="1309037"/>
            <a:ext cx="7886700" cy="5252537"/>
          </a:xfrm>
        </p:spPr>
        <p:txBody>
          <a:bodyPr/>
          <a:lstStyle/>
          <a:p>
            <a:r>
              <a:rPr lang="en-US" dirty="0"/>
              <a:t>A. </a:t>
            </a:r>
            <a:r>
              <a:rPr lang="en-US" dirty="0">
                <a:solidFill>
                  <a:schemeClr val="accent2">
                    <a:lumMod val="60000"/>
                    <a:lumOff val="40000"/>
                  </a:schemeClr>
                </a:solidFill>
              </a:rPr>
              <a:t>Why</a:t>
            </a:r>
            <a:r>
              <a:rPr lang="en-US" dirty="0"/>
              <a:t> </a:t>
            </a:r>
            <a:r>
              <a:rPr lang="en-US" dirty="0" err="1"/>
              <a:t>emphasise</a:t>
            </a:r>
            <a:r>
              <a:rPr lang="en-US" dirty="0"/>
              <a:t> Creed today?</a:t>
            </a:r>
          </a:p>
          <a:p>
            <a:pPr marL="514350" indent="-514350">
              <a:buAutoNum type="alphaUcPeriod"/>
            </a:pPr>
            <a:endParaRPr lang="en-US" i="1" dirty="0"/>
          </a:p>
          <a:p>
            <a:r>
              <a:rPr lang="en-US" dirty="0"/>
              <a:t>B. </a:t>
            </a:r>
            <a:r>
              <a:rPr lang="en-US" dirty="0">
                <a:solidFill>
                  <a:schemeClr val="accent2">
                    <a:lumMod val="60000"/>
                    <a:lumOff val="40000"/>
                  </a:schemeClr>
                </a:solidFill>
              </a:rPr>
              <a:t>How </a:t>
            </a:r>
            <a:r>
              <a:rPr lang="en-US" dirty="0"/>
              <a:t>was it used in Early Church?</a:t>
            </a:r>
          </a:p>
          <a:p>
            <a:endParaRPr lang="en-US" i="1" dirty="0"/>
          </a:p>
          <a:p>
            <a:r>
              <a:rPr lang="en-US" dirty="0"/>
              <a:t>C. </a:t>
            </a:r>
            <a:r>
              <a:rPr lang="en-US" dirty="0">
                <a:solidFill>
                  <a:schemeClr val="accent2">
                    <a:lumMod val="60000"/>
                    <a:lumOff val="40000"/>
                  </a:schemeClr>
                </a:solidFill>
              </a:rPr>
              <a:t>Why</a:t>
            </a:r>
            <a:r>
              <a:rPr lang="en-US" dirty="0"/>
              <a:t> this structure?</a:t>
            </a:r>
          </a:p>
          <a:p>
            <a:endParaRPr lang="en-US" dirty="0">
              <a:solidFill>
                <a:schemeClr val="accent2">
                  <a:lumMod val="60000"/>
                  <a:lumOff val="40000"/>
                </a:schemeClr>
              </a:solidFill>
            </a:endParaRPr>
          </a:p>
          <a:p>
            <a:r>
              <a:rPr lang="en-US" dirty="0"/>
              <a:t>D. </a:t>
            </a:r>
            <a:r>
              <a:rPr lang="en-US" dirty="0">
                <a:solidFill>
                  <a:schemeClr val="accent2">
                    <a:lumMod val="60000"/>
                    <a:lumOff val="40000"/>
                  </a:schemeClr>
                </a:solidFill>
              </a:rPr>
              <a:t>What</a:t>
            </a:r>
            <a:r>
              <a:rPr lang="en-US" dirty="0"/>
              <a:t> is Faith?</a:t>
            </a:r>
          </a:p>
          <a:p>
            <a:endParaRPr lang="en-US" i="1" dirty="0"/>
          </a:p>
          <a:p>
            <a:r>
              <a:rPr lang="en-US" dirty="0"/>
              <a:t>E. </a:t>
            </a:r>
            <a:r>
              <a:rPr lang="en-US" dirty="0">
                <a:solidFill>
                  <a:schemeClr val="accent2">
                    <a:lumMod val="60000"/>
                    <a:lumOff val="40000"/>
                  </a:schemeClr>
                </a:solidFill>
              </a:rPr>
              <a:t>Who</a:t>
            </a:r>
            <a:r>
              <a:rPr lang="en-US" dirty="0"/>
              <a:t> is Father Almighty?</a:t>
            </a:r>
          </a:p>
        </p:txBody>
      </p:sp>
      <p:sp>
        <p:nvSpPr>
          <p:cNvPr id="4" name="Slide Number Placeholder 3">
            <a:extLst>
              <a:ext uri="{FF2B5EF4-FFF2-40B4-BE49-F238E27FC236}">
                <a16:creationId xmlns:a16="http://schemas.microsoft.com/office/drawing/2014/main" id="{0D9D9B3C-E290-A5A9-7C3A-7D4E895D6E27}"/>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3</a:t>
            </a:fld>
            <a:endParaRPr lang="en-US"/>
          </a:p>
        </p:txBody>
      </p:sp>
      <p:sp>
        <p:nvSpPr>
          <p:cNvPr id="7" name="Title 1">
            <a:extLst>
              <a:ext uri="{FF2B5EF4-FFF2-40B4-BE49-F238E27FC236}">
                <a16:creationId xmlns:a16="http://schemas.microsoft.com/office/drawing/2014/main" id="{9D0E7141-A287-3B11-D5B0-D5EDAFBA6D6E}"/>
              </a:ext>
            </a:extLst>
          </p:cNvPr>
          <p:cNvSpPr>
            <a:spLocks noGrp="1"/>
          </p:cNvSpPr>
          <p:nvPr>
            <p:ph type="title"/>
          </p:nvPr>
        </p:nvSpPr>
        <p:spPr>
          <a:xfrm>
            <a:off x="628650" y="483692"/>
            <a:ext cx="7886700" cy="655153"/>
          </a:xfrm>
        </p:spPr>
        <p:txBody>
          <a:bodyPr>
            <a:normAutofit fontScale="90000"/>
          </a:bodyPr>
          <a:lstStyle/>
          <a:p>
            <a:r>
              <a:rPr lang="en-US" i="1" dirty="0"/>
              <a:t>‘I believe in God, the Father Almighty, Creator of heaven and earth.’</a:t>
            </a:r>
          </a:p>
        </p:txBody>
      </p:sp>
    </p:spTree>
    <p:extLst>
      <p:ext uri="{BB962C8B-B14F-4D97-AF65-F5344CB8AC3E}">
        <p14:creationId xmlns:p14="http://schemas.microsoft.com/office/powerpoint/2010/main" val="4283656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B. Fully Human – </a:t>
            </a:r>
            <a:r>
              <a:rPr lang="en-US" dirty="0">
                <a:solidFill>
                  <a:schemeClr val="accent2">
                    <a:lumMod val="60000"/>
                    <a:lumOff val="40000"/>
                  </a:schemeClr>
                </a:solidFill>
              </a:rPr>
              <a:t>Canon</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a:xfrm>
            <a:off x="2351858" y="1167619"/>
            <a:ext cx="6163491" cy="5393956"/>
          </a:xfrm>
        </p:spPr>
        <p:txBody>
          <a:bodyPr/>
          <a:lstStyle/>
          <a:p>
            <a:r>
              <a:rPr lang="en-SG" b="1" dirty="0"/>
              <a:t>Human Dependence on God</a:t>
            </a:r>
          </a:p>
          <a:p>
            <a:endParaRPr lang="en-SG" b="1" dirty="0"/>
          </a:p>
          <a:p>
            <a:pPr marL="457200" indent="-457200">
              <a:buFont typeface="Arial" panose="020B0604020202020204" pitchFamily="34" charset="0"/>
              <a:buChar char="•"/>
            </a:pPr>
            <a:r>
              <a:rPr lang="en-SG" dirty="0">
                <a:solidFill>
                  <a:schemeClr val="accent2">
                    <a:lumMod val="60000"/>
                    <a:lumOff val="40000"/>
                  </a:schemeClr>
                </a:solidFill>
              </a:rPr>
              <a:t>worshiped</a:t>
            </a:r>
            <a:r>
              <a:rPr lang="en-SG" dirty="0"/>
              <a:t> in the synagogue (</a:t>
            </a:r>
            <a:r>
              <a:rPr lang="en-SG" b="1" dirty="0"/>
              <a:t>Luke 4:16</a:t>
            </a:r>
            <a:r>
              <a:rPr lang="en-SG" dirty="0"/>
              <a:t>)</a:t>
            </a:r>
          </a:p>
          <a:p>
            <a:pPr marL="457200" indent="-457200">
              <a:buFont typeface="Arial" panose="020B0604020202020204" pitchFamily="34" charset="0"/>
              <a:buChar char="•"/>
            </a:pPr>
            <a:r>
              <a:rPr lang="en-SG" dirty="0">
                <a:solidFill>
                  <a:schemeClr val="accent2">
                    <a:lumMod val="60000"/>
                    <a:lumOff val="40000"/>
                  </a:schemeClr>
                </a:solidFill>
              </a:rPr>
              <a:t>prayed</a:t>
            </a:r>
            <a:r>
              <a:rPr lang="en-SG" dirty="0"/>
              <a:t> in Gethsemane (</a:t>
            </a:r>
            <a:r>
              <a:rPr lang="en-SG" b="1" dirty="0"/>
              <a:t>Mark 14:35–36</a:t>
            </a:r>
            <a:r>
              <a:rPr lang="en-SG" dirty="0"/>
              <a:t>)</a:t>
            </a:r>
          </a:p>
          <a:p>
            <a:pPr marL="457200" indent="-457200">
              <a:buFont typeface="Arial" panose="020B0604020202020204" pitchFamily="34" charset="0"/>
              <a:buChar char="•"/>
            </a:pPr>
            <a:r>
              <a:rPr lang="en-SG" dirty="0">
                <a:solidFill>
                  <a:schemeClr val="accent2">
                    <a:lumMod val="60000"/>
                    <a:lumOff val="40000"/>
                  </a:schemeClr>
                </a:solidFill>
              </a:rPr>
              <a:t>entrusted</a:t>
            </a:r>
            <a:r>
              <a:rPr lang="en-SG" dirty="0"/>
              <a:t> himself to God in death (</a:t>
            </a:r>
            <a:r>
              <a:rPr lang="en-SG" b="1" dirty="0"/>
              <a:t>Luke 23:46</a:t>
            </a:r>
            <a:r>
              <a:rPr lang="en-SG" dirty="0"/>
              <a:t>)</a:t>
            </a: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30</a:t>
            </a:fld>
            <a:endParaRPr lang="en-US"/>
          </a:p>
        </p:txBody>
      </p:sp>
      <p:pic>
        <p:nvPicPr>
          <p:cNvPr id="6" name="Picture 2" descr="The History of Orthodox Christian Iconography — Hand Painted Icons by  Katherine Sanders">
            <a:extLst>
              <a:ext uri="{FF2B5EF4-FFF2-40B4-BE49-F238E27FC236}">
                <a16:creationId xmlns:a16="http://schemas.microsoft.com/office/drawing/2014/main" id="{497AFECC-A1E4-8FE4-2E87-BD6C896C45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4004" b="43502"/>
          <a:stretch/>
        </p:blipFill>
        <p:spPr bwMode="auto">
          <a:xfrm>
            <a:off x="355885" y="1613030"/>
            <a:ext cx="1715803" cy="407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666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B. Fully Human – </a:t>
            </a:r>
            <a:r>
              <a:rPr lang="en-US" dirty="0">
                <a:solidFill>
                  <a:schemeClr val="accent2">
                    <a:lumMod val="60000"/>
                    <a:lumOff val="40000"/>
                  </a:schemeClr>
                </a:solidFill>
              </a:rPr>
              <a:t>Consequence</a:t>
            </a: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31</a:t>
            </a:fld>
            <a:endParaRPr lang="en-US"/>
          </a:p>
        </p:txBody>
      </p:sp>
      <p:sp>
        <p:nvSpPr>
          <p:cNvPr id="8" name="Content Placeholder 2">
            <a:extLst>
              <a:ext uri="{FF2B5EF4-FFF2-40B4-BE49-F238E27FC236}">
                <a16:creationId xmlns:a16="http://schemas.microsoft.com/office/drawing/2014/main" id="{89686157-1C3C-D6BF-B725-686874173040}"/>
              </a:ext>
            </a:extLst>
          </p:cNvPr>
          <p:cNvSpPr>
            <a:spLocks noGrp="1"/>
          </p:cNvSpPr>
          <p:nvPr>
            <p:ph idx="1"/>
          </p:nvPr>
        </p:nvSpPr>
        <p:spPr>
          <a:xfrm>
            <a:off x="2351858" y="1167619"/>
            <a:ext cx="6163491" cy="5393956"/>
          </a:xfrm>
        </p:spPr>
        <p:txBody>
          <a:bodyPr>
            <a:normAutofit/>
          </a:bodyPr>
          <a:lstStyle/>
          <a:p>
            <a:r>
              <a:rPr lang="en-US" dirty="0"/>
              <a:t>Without Christ’s humanity:</a:t>
            </a:r>
          </a:p>
          <a:p>
            <a:endParaRPr lang="en-US" dirty="0"/>
          </a:p>
          <a:p>
            <a:r>
              <a:rPr lang="en-US" dirty="0"/>
              <a:t>No True Substitute or New Head</a:t>
            </a:r>
          </a:p>
          <a:p>
            <a:endParaRPr lang="en-US" dirty="0"/>
          </a:p>
          <a:p>
            <a:pPr marL="457200" indent="-457200">
              <a:buFont typeface="Arial" panose="020B0604020202020204" pitchFamily="34" charset="0"/>
              <a:buChar char="•"/>
            </a:pPr>
            <a:r>
              <a:rPr lang="en-SG" dirty="0"/>
              <a:t>For as by the one man’s disobedience the many were made sinners, so by the one man’s obedience the many will be made righteous. (</a:t>
            </a:r>
            <a:r>
              <a:rPr lang="en-SG" b="1" dirty="0"/>
              <a:t>Romans 5:19)</a:t>
            </a:r>
            <a:endParaRPr lang="en-SG" dirty="0"/>
          </a:p>
          <a:p>
            <a:endParaRPr lang="en-SG" dirty="0"/>
          </a:p>
        </p:txBody>
      </p:sp>
      <p:pic>
        <p:nvPicPr>
          <p:cNvPr id="9" name="Picture 2" descr="The History of Orthodox Christian Iconography — Hand Painted Icons by  Katherine Sanders">
            <a:extLst>
              <a:ext uri="{FF2B5EF4-FFF2-40B4-BE49-F238E27FC236}">
                <a16:creationId xmlns:a16="http://schemas.microsoft.com/office/drawing/2014/main" id="{108D79EE-B9C3-5774-CD24-B63DE681CA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4004" b="43502"/>
          <a:stretch/>
        </p:blipFill>
        <p:spPr bwMode="auto">
          <a:xfrm>
            <a:off x="355885" y="1613030"/>
            <a:ext cx="1715803" cy="407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266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B. Fully Human – </a:t>
            </a:r>
            <a:r>
              <a:rPr lang="en-US" dirty="0">
                <a:solidFill>
                  <a:schemeClr val="accent2">
                    <a:lumMod val="60000"/>
                    <a:lumOff val="40000"/>
                  </a:schemeClr>
                </a:solidFill>
              </a:rPr>
              <a:t>Consequence</a:t>
            </a: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32</a:t>
            </a:fld>
            <a:endParaRPr lang="en-US"/>
          </a:p>
        </p:txBody>
      </p:sp>
      <p:sp>
        <p:nvSpPr>
          <p:cNvPr id="8" name="Content Placeholder 2">
            <a:extLst>
              <a:ext uri="{FF2B5EF4-FFF2-40B4-BE49-F238E27FC236}">
                <a16:creationId xmlns:a16="http://schemas.microsoft.com/office/drawing/2014/main" id="{89686157-1C3C-D6BF-B725-686874173040}"/>
              </a:ext>
            </a:extLst>
          </p:cNvPr>
          <p:cNvSpPr>
            <a:spLocks noGrp="1"/>
          </p:cNvSpPr>
          <p:nvPr>
            <p:ph idx="1"/>
          </p:nvPr>
        </p:nvSpPr>
        <p:spPr>
          <a:xfrm>
            <a:off x="2351858" y="1167619"/>
            <a:ext cx="6163491" cy="5393956"/>
          </a:xfrm>
        </p:spPr>
        <p:txBody>
          <a:bodyPr/>
          <a:lstStyle/>
          <a:p>
            <a:r>
              <a:rPr lang="en-US" dirty="0"/>
              <a:t>Without Christ’s humanity:</a:t>
            </a:r>
          </a:p>
          <a:p>
            <a:endParaRPr lang="en-US" dirty="0"/>
          </a:p>
          <a:p>
            <a:r>
              <a:rPr lang="en-US" dirty="0"/>
              <a:t>No Sympathetic Priest</a:t>
            </a:r>
          </a:p>
          <a:p>
            <a:endParaRPr lang="en-US" dirty="0"/>
          </a:p>
          <a:p>
            <a:pPr marL="457200" indent="-457200">
              <a:buFont typeface="Arial" panose="020B0604020202020204" pitchFamily="34" charset="0"/>
              <a:buChar char="•"/>
            </a:pPr>
            <a:r>
              <a:rPr lang="en-SG" dirty="0"/>
              <a:t>Therefore he had to be made like his brothers in every respect, so that he might become a merciful and faithful high priest in the service of God, to make propitiation for the sins of the people. (</a:t>
            </a:r>
            <a:r>
              <a:rPr lang="en-SG" b="1" dirty="0"/>
              <a:t>Hebrews 2:17)</a:t>
            </a:r>
            <a:endParaRPr lang="en-SG" dirty="0"/>
          </a:p>
        </p:txBody>
      </p:sp>
      <p:pic>
        <p:nvPicPr>
          <p:cNvPr id="9" name="Picture 2" descr="The History of Orthodox Christian Iconography — Hand Painted Icons by  Katherine Sanders">
            <a:extLst>
              <a:ext uri="{FF2B5EF4-FFF2-40B4-BE49-F238E27FC236}">
                <a16:creationId xmlns:a16="http://schemas.microsoft.com/office/drawing/2014/main" id="{108D79EE-B9C3-5774-CD24-B63DE681CA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4004" b="43502"/>
          <a:stretch/>
        </p:blipFill>
        <p:spPr bwMode="auto">
          <a:xfrm>
            <a:off x="355885" y="1613030"/>
            <a:ext cx="1715803" cy="407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14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B. Fully Human – </a:t>
            </a:r>
            <a:r>
              <a:rPr lang="en-US" dirty="0">
                <a:solidFill>
                  <a:schemeClr val="accent2">
                    <a:lumMod val="60000"/>
                    <a:lumOff val="40000"/>
                  </a:schemeClr>
                </a:solidFill>
              </a:rPr>
              <a:t>Consequence</a:t>
            </a: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33</a:t>
            </a:fld>
            <a:endParaRPr lang="en-US"/>
          </a:p>
        </p:txBody>
      </p:sp>
      <p:sp>
        <p:nvSpPr>
          <p:cNvPr id="8" name="Content Placeholder 2">
            <a:extLst>
              <a:ext uri="{FF2B5EF4-FFF2-40B4-BE49-F238E27FC236}">
                <a16:creationId xmlns:a16="http://schemas.microsoft.com/office/drawing/2014/main" id="{89686157-1C3C-D6BF-B725-686874173040}"/>
              </a:ext>
            </a:extLst>
          </p:cNvPr>
          <p:cNvSpPr>
            <a:spLocks noGrp="1"/>
          </p:cNvSpPr>
          <p:nvPr>
            <p:ph idx="1"/>
          </p:nvPr>
        </p:nvSpPr>
        <p:spPr>
          <a:xfrm>
            <a:off x="2351858" y="1167619"/>
            <a:ext cx="6163491" cy="5393956"/>
          </a:xfrm>
        </p:spPr>
        <p:txBody>
          <a:bodyPr/>
          <a:lstStyle/>
          <a:p>
            <a:r>
              <a:rPr lang="en-US" dirty="0"/>
              <a:t>Without Christ’s humanity:</a:t>
            </a:r>
          </a:p>
          <a:p>
            <a:endParaRPr lang="en-US" dirty="0"/>
          </a:p>
          <a:p>
            <a:r>
              <a:rPr lang="en-SG" b="1" dirty="0"/>
              <a:t>No Resurrection Hope</a:t>
            </a:r>
          </a:p>
          <a:p>
            <a:endParaRPr lang="en-US" dirty="0"/>
          </a:p>
          <a:p>
            <a:pPr marL="457200" indent="-457200">
              <a:buFont typeface="Arial" panose="020B0604020202020204" pitchFamily="34" charset="0"/>
              <a:buChar char="•"/>
            </a:pPr>
            <a:r>
              <a:rPr lang="en-SG" dirty="0"/>
              <a:t>But in fact Christ has been raised from the dead, the </a:t>
            </a:r>
            <a:r>
              <a:rPr lang="en-SG" dirty="0" err="1"/>
              <a:t>firstfruits</a:t>
            </a:r>
            <a:r>
              <a:rPr lang="en-SG" dirty="0"/>
              <a:t> of those who have fallen asleep. (</a:t>
            </a:r>
            <a:r>
              <a:rPr lang="en-SG" b="1" dirty="0"/>
              <a:t>1 Corinthians 15:20)</a:t>
            </a:r>
            <a:endParaRPr lang="en-SG" dirty="0"/>
          </a:p>
        </p:txBody>
      </p:sp>
      <p:pic>
        <p:nvPicPr>
          <p:cNvPr id="9" name="Picture 2" descr="The History of Orthodox Christian Iconography — Hand Painted Icons by  Katherine Sanders">
            <a:extLst>
              <a:ext uri="{FF2B5EF4-FFF2-40B4-BE49-F238E27FC236}">
                <a16:creationId xmlns:a16="http://schemas.microsoft.com/office/drawing/2014/main" id="{108D79EE-B9C3-5774-CD24-B63DE681CA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4004" b="43502"/>
          <a:stretch/>
        </p:blipFill>
        <p:spPr bwMode="auto">
          <a:xfrm>
            <a:off x="355885" y="1613030"/>
            <a:ext cx="1715803" cy="407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141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a:xfrm>
            <a:off x="628649" y="442127"/>
            <a:ext cx="8364955" cy="943328"/>
          </a:xfrm>
        </p:spPr>
        <p:txBody>
          <a:bodyPr/>
          <a:lstStyle/>
          <a:p>
            <a:r>
              <a:rPr lang="en-US" dirty="0"/>
              <a:t>Come Behold the Wondrous Mystery</a:t>
            </a: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34</a:t>
            </a:fld>
            <a:endParaRPr lang="en-US"/>
          </a:p>
        </p:txBody>
      </p:sp>
      <p:pic>
        <p:nvPicPr>
          <p:cNvPr id="6" name="Online Media 5" descr="Come Behold the Wondrous Mystery (Official Lyric Video) - Featuring Matt Boswell &amp; Matt Papa">
            <a:hlinkClick r:id="" action="ppaction://media"/>
            <a:extLst>
              <a:ext uri="{FF2B5EF4-FFF2-40B4-BE49-F238E27FC236}">
                <a16:creationId xmlns:a16="http://schemas.microsoft.com/office/drawing/2014/main" id="{28F3141D-5313-C8F9-FD3E-3F2E04852FBA}"/>
              </a:ext>
            </a:extLst>
          </p:cNvPr>
          <p:cNvPicPr>
            <a:picLocks noRot="1" noChangeAspect="1"/>
          </p:cNvPicPr>
          <p:nvPr>
            <a:videoFile r:link="rId1"/>
          </p:nvPr>
        </p:nvPicPr>
        <p:blipFill>
          <a:blip r:embed="rId4"/>
          <a:stretch>
            <a:fillRect/>
          </a:stretch>
        </p:blipFill>
        <p:spPr>
          <a:xfrm>
            <a:off x="358775" y="1753116"/>
            <a:ext cx="8478865" cy="4790559"/>
          </a:xfrm>
          <a:prstGeom prst="rect">
            <a:avLst/>
          </a:prstGeom>
        </p:spPr>
      </p:pic>
    </p:spTree>
    <p:extLst>
      <p:ext uri="{BB962C8B-B14F-4D97-AF65-F5344CB8AC3E}">
        <p14:creationId xmlns:p14="http://schemas.microsoft.com/office/powerpoint/2010/main" val="415720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43C6E-C32B-EEC9-1619-772B94D9A458}"/>
              </a:ext>
            </a:extLst>
          </p:cNvPr>
          <p:cNvSpPr>
            <a:spLocks noGrp="1"/>
          </p:cNvSpPr>
          <p:nvPr>
            <p:ph type="title"/>
          </p:nvPr>
        </p:nvSpPr>
        <p:spPr>
          <a:xfrm>
            <a:off x="628650" y="442127"/>
            <a:ext cx="7886700" cy="655153"/>
          </a:xfrm>
        </p:spPr>
        <p:txBody>
          <a:bodyPr>
            <a:normAutofit/>
          </a:bodyPr>
          <a:lstStyle/>
          <a:p>
            <a:r>
              <a:rPr lang="en-US" dirty="0"/>
              <a:t>Plan for today. </a:t>
            </a:r>
          </a:p>
        </p:txBody>
      </p:sp>
      <p:sp>
        <p:nvSpPr>
          <p:cNvPr id="3" name="Content Placeholder 2">
            <a:extLst>
              <a:ext uri="{FF2B5EF4-FFF2-40B4-BE49-F238E27FC236}">
                <a16:creationId xmlns:a16="http://schemas.microsoft.com/office/drawing/2014/main" id="{5D8FE754-3830-0EC3-1FF1-E9C2C859D849}"/>
              </a:ext>
            </a:extLst>
          </p:cNvPr>
          <p:cNvSpPr>
            <a:spLocks noGrp="1"/>
          </p:cNvSpPr>
          <p:nvPr>
            <p:ph idx="4294967295"/>
          </p:nvPr>
        </p:nvSpPr>
        <p:spPr>
          <a:xfrm>
            <a:off x="628650" y="1309037"/>
            <a:ext cx="7886700" cy="5252537"/>
          </a:xfrm>
        </p:spPr>
        <p:txBody>
          <a:bodyPr>
            <a:normAutofit/>
          </a:bodyPr>
          <a:lstStyle/>
          <a:p>
            <a:r>
              <a:rPr lang="en-US" dirty="0"/>
              <a:t>Why must we maintain that Jesus is: </a:t>
            </a:r>
          </a:p>
          <a:p>
            <a:endParaRPr lang="en-US" dirty="0"/>
          </a:p>
          <a:p>
            <a:r>
              <a:rPr lang="en-US" dirty="0"/>
              <a:t>A. Fully Divine?</a:t>
            </a:r>
          </a:p>
          <a:p>
            <a:pPr marL="514350" indent="-514350">
              <a:buAutoNum type="alphaUcPeriod"/>
            </a:pPr>
            <a:endParaRPr lang="en-US" i="1" dirty="0"/>
          </a:p>
          <a:p>
            <a:r>
              <a:rPr lang="en-US" dirty="0"/>
              <a:t>B. Fully Human?</a:t>
            </a:r>
          </a:p>
          <a:p>
            <a:endParaRPr lang="en-US" dirty="0"/>
          </a:p>
          <a:p>
            <a:r>
              <a:rPr lang="en-US" dirty="0">
                <a:solidFill>
                  <a:schemeClr val="accent2">
                    <a:lumMod val="60000"/>
                    <a:lumOff val="40000"/>
                  </a:schemeClr>
                </a:solidFill>
              </a:rPr>
              <a:t>C. How can the two be held together?</a:t>
            </a:r>
          </a:p>
          <a:p>
            <a:endParaRPr lang="en-US" i="1" dirty="0"/>
          </a:p>
        </p:txBody>
      </p:sp>
      <p:sp>
        <p:nvSpPr>
          <p:cNvPr id="4" name="Slide Number Placeholder 3">
            <a:extLst>
              <a:ext uri="{FF2B5EF4-FFF2-40B4-BE49-F238E27FC236}">
                <a16:creationId xmlns:a16="http://schemas.microsoft.com/office/drawing/2014/main" id="{0D9D9B3C-E290-A5A9-7C3A-7D4E895D6E27}"/>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35</a:t>
            </a:fld>
            <a:endParaRPr lang="en-US"/>
          </a:p>
        </p:txBody>
      </p:sp>
    </p:spTree>
    <p:extLst>
      <p:ext uri="{BB962C8B-B14F-4D97-AF65-F5344CB8AC3E}">
        <p14:creationId xmlns:p14="http://schemas.microsoft.com/office/powerpoint/2010/main" val="219186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43C6E-C32B-EEC9-1619-772B94D9A458}"/>
              </a:ext>
            </a:extLst>
          </p:cNvPr>
          <p:cNvSpPr>
            <a:spLocks noGrp="1"/>
          </p:cNvSpPr>
          <p:nvPr>
            <p:ph type="title"/>
          </p:nvPr>
        </p:nvSpPr>
        <p:spPr>
          <a:xfrm>
            <a:off x="628650" y="442127"/>
            <a:ext cx="7886700" cy="655153"/>
          </a:xfrm>
        </p:spPr>
        <p:txBody>
          <a:bodyPr>
            <a:normAutofit fontScale="90000"/>
          </a:bodyPr>
          <a:lstStyle/>
          <a:p>
            <a:r>
              <a:rPr lang="en-US" dirty="0"/>
              <a:t>C. How can the two be held together?</a:t>
            </a:r>
          </a:p>
        </p:txBody>
      </p:sp>
      <p:sp>
        <p:nvSpPr>
          <p:cNvPr id="3" name="Content Placeholder 2">
            <a:extLst>
              <a:ext uri="{FF2B5EF4-FFF2-40B4-BE49-F238E27FC236}">
                <a16:creationId xmlns:a16="http://schemas.microsoft.com/office/drawing/2014/main" id="{5D8FE754-3830-0EC3-1FF1-E9C2C859D849}"/>
              </a:ext>
            </a:extLst>
          </p:cNvPr>
          <p:cNvSpPr>
            <a:spLocks noGrp="1"/>
          </p:cNvSpPr>
          <p:nvPr>
            <p:ph idx="4294967295"/>
          </p:nvPr>
        </p:nvSpPr>
        <p:spPr>
          <a:xfrm>
            <a:off x="628650" y="1309037"/>
            <a:ext cx="7886700" cy="5252537"/>
          </a:xfrm>
        </p:spPr>
        <p:txBody>
          <a:bodyPr>
            <a:normAutofit/>
          </a:bodyPr>
          <a:lstStyle/>
          <a:p>
            <a:r>
              <a:rPr lang="en-US" dirty="0">
                <a:solidFill>
                  <a:schemeClr val="accent2">
                    <a:lumMod val="60000"/>
                    <a:lumOff val="40000"/>
                  </a:schemeClr>
                </a:solidFill>
              </a:rPr>
              <a:t>1. Historical Affirmation</a:t>
            </a:r>
            <a:endParaRPr lang="en-US" dirty="0"/>
          </a:p>
          <a:p>
            <a:r>
              <a:rPr lang="en-US" dirty="0"/>
              <a:t>The Chalcedonian Creed (451 AD)</a:t>
            </a:r>
          </a:p>
          <a:p>
            <a:endParaRPr lang="en-US" dirty="0"/>
          </a:p>
          <a:p>
            <a:r>
              <a:rPr lang="en-US" dirty="0">
                <a:solidFill>
                  <a:schemeClr val="accent2">
                    <a:lumMod val="60000"/>
                    <a:lumOff val="40000"/>
                  </a:schemeClr>
                </a:solidFill>
              </a:rPr>
              <a:t>2. Historical Error</a:t>
            </a:r>
            <a:endParaRPr lang="en-US" dirty="0"/>
          </a:p>
          <a:p>
            <a:r>
              <a:rPr lang="en-US" dirty="0"/>
              <a:t>Failure to maintain tension is fatal.</a:t>
            </a:r>
          </a:p>
          <a:p>
            <a:endParaRPr lang="en-US" dirty="0"/>
          </a:p>
        </p:txBody>
      </p:sp>
      <p:sp>
        <p:nvSpPr>
          <p:cNvPr id="4" name="Slide Number Placeholder 3">
            <a:extLst>
              <a:ext uri="{FF2B5EF4-FFF2-40B4-BE49-F238E27FC236}">
                <a16:creationId xmlns:a16="http://schemas.microsoft.com/office/drawing/2014/main" id="{0D9D9B3C-E290-A5A9-7C3A-7D4E895D6E27}"/>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36</a:t>
            </a:fld>
            <a:endParaRPr lang="en-US"/>
          </a:p>
        </p:txBody>
      </p:sp>
    </p:spTree>
    <p:extLst>
      <p:ext uri="{BB962C8B-B14F-4D97-AF65-F5344CB8AC3E}">
        <p14:creationId xmlns:p14="http://schemas.microsoft.com/office/powerpoint/2010/main" val="670389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C. Held Together – </a:t>
            </a:r>
            <a:r>
              <a:rPr lang="en-US" dirty="0">
                <a:solidFill>
                  <a:schemeClr val="accent2">
                    <a:lumMod val="60000"/>
                    <a:lumOff val="40000"/>
                  </a:schemeClr>
                </a:solidFill>
              </a:rPr>
              <a:t>Affirmation</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p:txBody>
          <a:bodyPr/>
          <a:lstStyle/>
          <a:p>
            <a:r>
              <a:rPr lang="en-US" dirty="0"/>
              <a:t>Leading to Chalcedon</a:t>
            </a:r>
          </a:p>
          <a:p>
            <a:endParaRPr lang="en-US" dirty="0"/>
          </a:p>
          <a:p>
            <a:pPr marL="457200" indent="-457200">
              <a:buFont typeface="Arial" panose="020B0604020202020204" pitchFamily="34" charset="0"/>
              <a:buChar char="•"/>
            </a:pPr>
            <a:r>
              <a:rPr lang="en-US" dirty="0"/>
              <a:t>Since beginning: Jesus is Lord, worshipped with Father and Spirit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But errors arose: e.g. Arianism (‘there was a time when the Son was not’)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Nicene Creed (325 AD) (‘begotten not made’)</a:t>
            </a: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37</a:t>
            </a:fld>
            <a:endParaRPr lang="en-US"/>
          </a:p>
        </p:txBody>
      </p:sp>
    </p:spTree>
    <p:extLst>
      <p:ext uri="{BB962C8B-B14F-4D97-AF65-F5344CB8AC3E}">
        <p14:creationId xmlns:p14="http://schemas.microsoft.com/office/powerpoint/2010/main" val="2514774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C. Held Together – </a:t>
            </a:r>
            <a:r>
              <a:rPr lang="en-US" dirty="0">
                <a:solidFill>
                  <a:schemeClr val="accent2">
                    <a:lumMod val="60000"/>
                    <a:lumOff val="40000"/>
                  </a:schemeClr>
                </a:solidFill>
              </a:rPr>
              <a:t>Affirmation</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p:txBody>
          <a:bodyPr/>
          <a:lstStyle/>
          <a:p>
            <a:r>
              <a:rPr lang="en-US" dirty="0"/>
              <a:t>Leading to Chalcedon</a:t>
            </a:r>
          </a:p>
          <a:p>
            <a:endParaRPr lang="en-US" dirty="0"/>
          </a:p>
          <a:p>
            <a:pPr marL="457200" indent="-457200">
              <a:buFont typeface="Arial" panose="020B0604020202020204" pitchFamily="34" charset="0"/>
              <a:buChar char="•"/>
            </a:pPr>
            <a:r>
              <a:rPr lang="en-US" dirty="0"/>
              <a:t>Yet the question remained: </a:t>
            </a:r>
            <a:r>
              <a:rPr lang="en-US" dirty="0">
                <a:solidFill>
                  <a:schemeClr val="accent2">
                    <a:lumMod val="60000"/>
                    <a:lumOff val="40000"/>
                  </a:schemeClr>
                </a:solidFill>
              </a:rPr>
              <a:t>how exactly are the two natures held together?</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Later on errors will appear that seem to </a:t>
            </a:r>
          </a:p>
          <a:p>
            <a:pPr marL="1143000" lvl="1" indent="-457200">
              <a:buFont typeface="Arial" panose="020B0604020202020204" pitchFamily="34" charset="0"/>
              <a:buChar char="•"/>
            </a:pPr>
            <a:r>
              <a:rPr lang="en-US" dirty="0"/>
              <a:t>either divide Christ into two persons</a:t>
            </a:r>
          </a:p>
          <a:p>
            <a:pPr marL="1143000" lvl="1" indent="-457200">
              <a:buFont typeface="Arial" panose="020B0604020202020204" pitchFamily="34" charset="0"/>
              <a:buChar char="•"/>
            </a:pPr>
            <a:r>
              <a:rPr lang="en-US" dirty="0"/>
              <a:t>or blur the two natures into one, </a:t>
            </a:r>
          </a:p>
          <a:p>
            <a:pPr marL="1143000" lvl="1"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These tensions led to the Council of Chalcedon (451).</a:t>
            </a: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38</a:t>
            </a:fld>
            <a:endParaRPr lang="en-US"/>
          </a:p>
        </p:txBody>
      </p:sp>
    </p:spTree>
    <p:extLst>
      <p:ext uri="{BB962C8B-B14F-4D97-AF65-F5344CB8AC3E}">
        <p14:creationId xmlns:p14="http://schemas.microsoft.com/office/powerpoint/2010/main" val="3120531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C. Held Together – </a:t>
            </a:r>
            <a:r>
              <a:rPr lang="en-US" dirty="0">
                <a:solidFill>
                  <a:schemeClr val="accent2">
                    <a:lumMod val="60000"/>
                    <a:lumOff val="40000"/>
                  </a:schemeClr>
                </a:solidFill>
              </a:rPr>
              <a:t>Affirmation</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p:txBody>
          <a:bodyPr/>
          <a:lstStyle/>
          <a:p>
            <a:r>
              <a:rPr lang="en-US" dirty="0"/>
              <a:t>The Chalcedonian Creed (451 AD)</a:t>
            </a:r>
          </a:p>
          <a:p>
            <a:endParaRPr lang="en-US" dirty="0"/>
          </a:p>
          <a:p>
            <a:pPr marL="342900" lvl="0" indent="-342900" rtl="0">
              <a:buFont typeface="+mj-lt"/>
              <a:buAutoNum type="arabicPeriod"/>
            </a:pPr>
            <a:r>
              <a:rPr lang="en-SG" dirty="0">
                <a:effectLst/>
                <a:ea typeface="Times New Roman" panose="02020603050405020304" pitchFamily="18" charset="0"/>
                <a:cs typeface="Times New Roman" panose="02020603050405020304" pitchFamily="18" charset="0"/>
              </a:rPr>
              <a:t>Therefore, following the holy fathers, we all with one accord teach men to acknowledge </a:t>
            </a:r>
          </a:p>
          <a:p>
            <a:pPr marL="342900" lvl="0" indent="-342900">
              <a:buFont typeface="+mj-lt"/>
              <a:buAutoNum type="arabicPeriod"/>
            </a:pPr>
            <a:r>
              <a:rPr lang="en-SG" dirty="0">
                <a:effectLst/>
                <a:ea typeface="Times New Roman" panose="02020603050405020304" pitchFamily="18" charset="0"/>
                <a:cs typeface="Times New Roman" panose="02020603050405020304" pitchFamily="18" charset="0"/>
              </a:rPr>
              <a:t>one and the same Son, our Lord Jesus Christ, </a:t>
            </a:r>
          </a:p>
          <a:p>
            <a:pPr marL="342900" lvl="0" indent="-342900">
              <a:buFont typeface="+mj-lt"/>
              <a:buAutoNum type="arabicPeriod"/>
            </a:pPr>
            <a:r>
              <a:rPr lang="en-SG" dirty="0">
                <a:effectLst/>
                <a:ea typeface="Times New Roman" panose="02020603050405020304" pitchFamily="18" charset="0"/>
                <a:cs typeface="Times New Roman" panose="02020603050405020304" pitchFamily="18" charset="0"/>
              </a:rPr>
              <a:t>at once complete in Godhead and complete in manhood, truly God and truly man, </a:t>
            </a:r>
          </a:p>
          <a:p>
            <a:pPr marL="342900" lvl="0" indent="-342900">
              <a:buFont typeface="+mj-lt"/>
              <a:buAutoNum type="arabicPeriod"/>
            </a:pPr>
            <a:r>
              <a:rPr lang="en-SG" dirty="0">
                <a:effectLst/>
                <a:ea typeface="Times New Roman" panose="02020603050405020304" pitchFamily="18" charset="0"/>
                <a:cs typeface="Times New Roman" panose="02020603050405020304" pitchFamily="18" charset="0"/>
              </a:rPr>
              <a:t>consisting also of a reasonable soul and body; </a:t>
            </a:r>
          </a:p>
          <a:p>
            <a:pPr marL="342900" lvl="0" indent="-342900">
              <a:buFont typeface="+mj-lt"/>
              <a:buAutoNum type="arabicPeriod"/>
            </a:pPr>
            <a:r>
              <a:rPr lang="en-SG" dirty="0">
                <a:effectLst/>
                <a:ea typeface="Times New Roman" panose="02020603050405020304" pitchFamily="18" charset="0"/>
                <a:cs typeface="Times New Roman" panose="02020603050405020304" pitchFamily="18" charset="0"/>
              </a:rPr>
              <a:t>of one substance with the Father as regards his Godhead, </a:t>
            </a: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39</a:t>
            </a:fld>
            <a:endParaRPr lang="en-US"/>
          </a:p>
        </p:txBody>
      </p:sp>
    </p:spTree>
    <p:extLst>
      <p:ext uri="{BB962C8B-B14F-4D97-AF65-F5344CB8AC3E}">
        <p14:creationId xmlns:p14="http://schemas.microsoft.com/office/powerpoint/2010/main" val="4287863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43C6E-C32B-EEC9-1619-772B94D9A458}"/>
              </a:ext>
            </a:extLst>
          </p:cNvPr>
          <p:cNvSpPr>
            <a:spLocks noGrp="1"/>
          </p:cNvSpPr>
          <p:nvPr>
            <p:ph type="title"/>
          </p:nvPr>
        </p:nvSpPr>
        <p:spPr>
          <a:xfrm>
            <a:off x="628650" y="511402"/>
            <a:ext cx="7886700" cy="655153"/>
          </a:xfrm>
        </p:spPr>
        <p:txBody>
          <a:bodyPr>
            <a:normAutofit fontScale="90000"/>
          </a:bodyPr>
          <a:lstStyle/>
          <a:p>
            <a:r>
              <a:rPr lang="en-US" i="1" dirty="0"/>
              <a:t>‘I believe in God, the Father Almighty, Creator of heaven and earth.’</a:t>
            </a:r>
          </a:p>
        </p:txBody>
      </p:sp>
      <p:sp>
        <p:nvSpPr>
          <p:cNvPr id="3" name="Content Placeholder 2">
            <a:extLst>
              <a:ext uri="{FF2B5EF4-FFF2-40B4-BE49-F238E27FC236}">
                <a16:creationId xmlns:a16="http://schemas.microsoft.com/office/drawing/2014/main" id="{5D8FE754-3830-0EC3-1FF1-E9C2C859D849}"/>
              </a:ext>
            </a:extLst>
          </p:cNvPr>
          <p:cNvSpPr>
            <a:spLocks noGrp="1"/>
          </p:cNvSpPr>
          <p:nvPr>
            <p:ph idx="4294967295"/>
          </p:nvPr>
        </p:nvSpPr>
        <p:spPr>
          <a:xfrm>
            <a:off x="628650" y="1309037"/>
            <a:ext cx="7886700" cy="5252537"/>
          </a:xfrm>
        </p:spPr>
        <p:txBody>
          <a:bodyPr/>
          <a:lstStyle/>
          <a:p>
            <a:r>
              <a:rPr lang="en-US" dirty="0"/>
              <a:t>C. </a:t>
            </a:r>
            <a:r>
              <a:rPr lang="en-US" dirty="0">
                <a:solidFill>
                  <a:schemeClr val="accent2">
                    <a:lumMod val="60000"/>
                    <a:lumOff val="40000"/>
                  </a:schemeClr>
                </a:solidFill>
              </a:rPr>
              <a:t>Why</a:t>
            </a:r>
            <a:r>
              <a:rPr lang="en-US" dirty="0"/>
              <a:t> this structure?</a:t>
            </a:r>
          </a:p>
          <a:p>
            <a:endParaRPr lang="en-SG" dirty="0"/>
          </a:p>
          <a:p>
            <a:r>
              <a:rPr lang="en-SG" dirty="0"/>
              <a:t>The Creed follows a structure </a:t>
            </a:r>
          </a:p>
          <a:p>
            <a:pPr marL="457200" indent="-457200">
              <a:buFont typeface="Arial" panose="020B0604020202020204" pitchFamily="34" charset="0"/>
              <a:buChar char="•"/>
            </a:pPr>
            <a:r>
              <a:rPr lang="en-SG" dirty="0"/>
              <a:t>Trinitarian pattern: Father, Son, Spirit</a:t>
            </a:r>
          </a:p>
          <a:p>
            <a:pPr marL="457200" indent="-457200">
              <a:buFont typeface="Arial" panose="020B0604020202020204" pitchFamily="34" charset="0"/>
              <a:buChar char="•"/>
            </a:pPr>
            <a:r>
              <a:rPr lang="en-SG" dirty="0"/>
              <a:t>Salvation Order: creation, redemption, consummation</a:t>
            </a:r>
          </a:p>
          <a:p>
            <a:pPr marL="457200" indent="-457200">
              <a:buFont typeface="Arial" panose="020B0604020202020204" pitchFamily="34" charset="0"/>
              <a:buChar char="•"/>
            </a:pPr>
            <a:r>
              <a:rPr lang="en-SG" dirty="0"/>
              <a:t>Christological emphasis: Christ’s person and work</a:t>
            </a:r>
            <a:endParaRPr lang="en-US"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0D9D9B3C-E290-A5A9-7C3A-7D4E895D6E27}"/>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4</a:t>
            </a:fld>
            <a:endParaRPr lang="en-US"/>
          </a:p>
        </p:txBody>
      </p:sp>
    </p:spTree>
    <p:extLst>
      <p:ext uri="{BB962C8B-B14F-4D97-AF65-F5344CB8AC3E}">
        <p14:creationId xmlns:p14="http://schemas.microsoft.com/office/powerpoint/2010/main" val="16400483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C. Held Together – </a:t>
            </a:r>
            <a:r>
              <a:rPr lang="en-US" dirty="0">
                <a:solidFill>
                  <a:schemeClr val="accent2">
                    <a:lumMod val="60000"/>
                    <a:lumOff val="40000"/>
                  </a:schemeClr>
                </a:solidFill>
              </a:rPr>
              <a:t>Affirmation</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p:txBody>
          <a:bodyPr>
            <a:normAutofit lnSpcReduction="10000"/>
          </a:bodyPr>
          <a:lstStyle/>
          <a:p>
            <a:r>
              <a:rPr lang="en-US" dirty="0"/>
              <a:t>The Chalcedonian Creed (451 AD)</a:t>
            </a:r>
          </a:p>
          <a:p>
            <a:endParaRPr lang="en-US" dirty="0"/>
          </a:p>
          <a:p>
            <a:r>
              <a:rPr lang="en-US" dirty="0"/>
              <a:t>6. and at the same time of one substance with us as regards his manhood; </a:t>
            </a:r>
          </a:p>
          <a:p>
            <a:r>
              <a:rPr lang="en-US" dirty="0"/>
              <a:t>7. like us in all respects, apart from sin; </a:t>
            </a:r>
          </a:p>
          <a:p>
            <a:r>
              <a:rPr lang="en-US" dirty="0"/>
              <a:t>8. as regards his Godhead, begotten of the Father before the ages, </a:t>
            </a:r>
          </a:p>
          <a:p>
            <a:r>
              <a:rPr lang="en-US" dirty="0"/>
              <a:t>9. but yet as regards his manhood begotten, for us men and for our salvation, of Mary the Virgin, the God-bearer; </a:t>
            </a:r>
          </a:p>
          <a:p>
            <a:r>
              <a:rPr lang="en-US" dirty="0"/>
              <a:t>10. one and the same Christ, Son, Lord, Only-begotten, recognized in two natures, </a:t>
            </a: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40</a:t>
            </a:fld>
            <a:endParaRPr lang="en-US"/>
          </a:p>
        </p:txBody>
      </p:sp>
    </p:spTree>
    <p:extLst>
      <p:ext uri="{BB962C8B-B14F-4D97-AF65-F5344CB8AC3E}">
        <p14:creationId xmlns:p14="http://schemas.microsoft.com/office/powerpoint/2010/main" val="3437196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C. Held Together – </a:t>
            </a:r>
            <a:r>
              <a:rPr lang="en-US" dirty="0">
                <a:solidFill>
                  <a:schemeClr val="accent2">
                    <a:lumMod val="60000"/>
                    <a:lumOff val="40000"/>
                  </a:schemeClr>
                </a:solidFill>
              </a:rPr>
              <a:t>Affirmation</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p:txBody>
          <a:bodyPr>
            <a:normAutofit/>
          </a:bodyPr>
          <a:lstStyle/>
          <a:p>
            <a:r>
              <a:rPr lang="en-US" dirty="0"/>
              <a:t>The Chalcedonian Creed (451 AD)</a:t>
            </a:r>
          </a:p>
          <a:p>
            <a:endParaRPr lang="en-US" dirty="0"/>
          </a:p>
          <a:p>
            <a:r>
              <a:rPr lang="en-US" dirty="0"/>
              <a:t>a. without confusion, </a:t>
            </a:r>
          </a:p>
          <a:p>
            <a:r>
              <a:rPr lang="en-US" dirty="0"/>
              <a:t>b. without change,</a:t>
            </a:r>
          </a:p>
          <a:p>
            <a:r>
              <a:rPr lang="en-US" dirty="0"/>
              <a:t>c. without division,</a:t>
            </a:r>
          </a:p>
          <a:p>
            <a:r>
              <a:rPr lang="en-US" dirty="0"/>
              <a:t>d. without separation;</a:t>
            </a:r>
          </a:p>
          <a:p>
            <a:endParaRPr lang="en-US" dirty="0"/>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41</a:t>
            </a:fld>
            <a:endParaRPr lang="en-US"/>
          </a:p>
        </p:txBody>
      </p:sp>
    </p:spTree>
    <p:extLst>
      <p:ext uri="{BB962C8B-B14F-4D97-AF65-F5344CB8AC3E}">
        <p14:creationId xmlns:p14="http://schemas.microsoft.com/office/powerpoint/2010/main" val="2493496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C. Held Together – </a:t>
            </a:r>
            <a:r>
              <a:rPr lang="en-US" dirty="0">
                <a:solidFill>
                  <a:schemeClr val="accent2">
                    <a:lumMod val="60000"/>
                    <a:lumOff val="40000"/>
                  </a:schemeClr>
                </a:solidFill>
              </a:rPr>
              <a:t>Affirmation</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p:txBody>
          <a:bodyPr>
            <a:normAutofit/>
          </a:bodyPr>
          <a:lstStyle/>
          <a:p>
            <a:r>
              <a:rPr lang="en-US" dirty="0"/>
              <a:t>The Chalcedonian Creed (451 AD)</a:t>
            </a:r>
          </a:p>
          <a:p>
            <a:endParaRPr lang="en-US" dirty="0"/>
          </a:p>
          <a:p>
            <a:r>
              <a:rPr lang="en-US" dirty="0">
                <a:solidFill>
                  <a:schemeClr val="accent2">
                    <a:lumMod val="60000"/>
                    <a:lumOff val="40000"/>
                  </a:schemeClr>
                </a:solidFill>
              </a:rPr>
              <a:t>a. without confusion, </a:t>
            </a:r>
          </a:p>
          <a:p>
            <a:r>
              <a:rPr lang="en-US" dirty="0"/>
              <a:t>b. without change,</a:t>
            </a:r>
          </a:p>
          <a:p>
            <a:r>
              <a:rPr lang="en-US" dirty="0"/>
              <a:t>c. without division,</a:t>
            </a:r>
          </a:p>
          <a:p>
            <a:r>
              <a:rPr lang="en-US" dirty="0"/>
              <a:t>d. without separation;</a:t>
            </a:r>
          </a:p>
          <a:p>
            <a:endParaRPr lang="en-US" dirty="0"/>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42</a:t>
            </a:fld>
            <a:endParaRPr lang="en-US"/>
          </a:p>
        </p:txBody>
      </p:sp>
      <p:pic>
        <p:nvPicPr>
          <p:cNvPr id="4098" name="Picture 2" descr="How to Make a Milkshake Without a Recipe">
            <a:extLst>
              <a:ext uri="{FF2B5EF4-FFF2-40B4-BE49-F238E27FC236}">
                <a16:creationId xmlns:a16="http://schemas.microsoft.com/office/drawing/2014/main" id="{70125C23-A41D-ACC9-C4BA-C475836D23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9516" y="1977018"/>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783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C. Held Together – </a:t>
            </a:r>
            <a:r>
              <a:rPr lang="en-US" dirty="0">
                <a:solidFill>
                  <a:schemeClr val="accent2">
                    <a:lumMod val="60000"/>
                    <a:lumOff val="40000"/>
                  </a:schemeClr>
                </a:solidFill>
              </a:rPr>
              <a:t>Affirmation</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p:txBody>
          <a:bodyPr>
            <a:normAutofit/>
          </a:bodyPr>
          <a:lstStyle/>
          <a:p>
            <a:r>
              <a:rPr lang="en-US" dirty="0"/>
              <a:t>The Chalcedonian Creed (451 AD)</a:t>
            </a:r>
          </a:p>
          <a:p>
            <a:endParaRPr lang="en-US" dirty="0"/>
          </a:p>
          <a:p>
            <a:r>
              <a:rPr lang="en-US" dirty="0"/>
              <a:t>a. without confusion, </a:t>
            </a:r>
          </a:p>
          <a:p>
            <a:r>
              <a:rPr lang="en-US" dirty="0">
                <a:solidFill>
                  <a:schemeClr val="accent2">
                    <a:lumMod val="60000"/>
                    <a:lumOff val="40000"/>
                  </a:schemeClr>
                </a:solidFill>
              </a:rPr>
              <a:t>b. without change,</a:t>
            </a:r>
          </a:p>
          <a:p>
            <a:r>
              <a:rPr lang="en-US" dirty="0"/>
              <a:t>c. without division,</a:t>
            </a:r>
          </a:p>
          <a:p>
            <a:r>
              <a:rPr lang="en-US" dirty="0"/>
              <a:t>d. without separation;</a:t>
            </a:r>
          </a:p>
          <a:p>
            <a:endParaRPr lang="en-US" dirty="0"/>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43</a:t>
            </a:fld>
            <a:endParaRPr lang="en-US"/>
          </a:p>
        </p:txBody>
      </p:sp>
      <p:pic>
        <p:nvPicPr>
          <p:cNvPr id="5122" name="Picture 2" descr="Free Cow eating grass Image | Download at StockCake">
            <a:extLst>
              <a:ext uri="{FF2B5EF4-FFF2-40B4-BE49-F238E27FC236}">
                <a16:creationId xmlns:a16="http://schemas.microsoft.com/office/drawing/2014/main" id="{14BF1B9F-00B2-2616-038C-45DADE0F1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225" y="200025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394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C. Held Together – </a:t>
            </a:r>
            <a:r>
              <a:rPr lang="en-US" dirty="0">
                <a:solidFill>
                  <a:schemeClr val="accent2">
                    <a:lumMod val="60000"/>
                    <a:lumOff val="40000"/>
                  </a:schemeClr>
                </a:solidFill>
              </a:rPr>
              <a:t>Affirmation</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p:txBody>
          <a:bodyPr>
            <a:normAutofit/>
          </a:bodyPr>
          <a:lstStyle/>
          <a:p>
            <a:r>
              <a:rPr lang="en-US" dirty="0"/>
              <a:t>The Chalcedonian Creed (451 AD)</a:t>
            </a:r>
          </a:p>
          <a:p>
            <a:endParaRPr lang="en-US" dirty="0"/>
          </a:p>
          <a:p>
            <a:r>
              <a:rPr lang="en-US" dirty="0"/>
              <a:t>a. without confusion, </a:t>
            </a:r>
          </a:p>
          <a:p>
            <a:r>
              <a:rPr lang="en-US" dirty="0"/>
              <a:t>b. without change,</a:t>
            </a:r>
          </a:p>
          <a:p>
            <a:r>
              <a:rPr lang="en-US" dirty="0">
                <a:solidFill>
                  <a:schemeClr val="accent2">
                    <a:lumMod val="60000"/>
                    <a:lumOff val="40000"/>
                  </a:schemeClr>
                </a:solidFill>
              </a:rPr>
              <a:t>c. without division,</a:t>
            </a:r>
          </a:p>
          <a:p>
            <a:r>
              <a:rPr lang="en-US" dirty="0"/>
              <a:t>d. without separation;</a:t>
            </a:r>
          </a:p>
          <a:p>
            <a:endParaRPr lang="en-US" dirty="0"/>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44</a:t>
            </a:fld>
            <a:endParaRPr lang="en-US"/>
          </a:p>
        </p:txBody>
      </p:sp>
      <p:pic>
        <p:nvPicPr>
          <p:cNvPr id="6146" name="Picture 2" descr="Why pilots are always two in the cockpit - Businessday NG">
            <a:extLst>
              <a:ext uri="{FF2B5EF4-FFF2-40B4-BE49-F238E27FC236}">
                <a16:creationId xmlns:a16="http://schemas.microsoft.com/office/drawing/2014/main" id="{5BE31AE9-C418-FEB7-F999-4D5BC2CEA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84917"/>
            <a:ext cx="3853985" cy="2202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5311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C. Held Together – </a:t>
            </a:r>
            <a:r>
              <a:rPr lang="en-US" dirty="0">
                <a:solidFill>
                  <a:schemeClr val="accent2">
                    <a:lumMod val="60000"/>
                    <a:lumOff val="40000"/>
                  </a:schemeClr>
                </a:solidFill>
              </a:rPr>
              <a:t>Affirmation</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p:txBody>
          <a:bodyPr>
            <a:normAutofit/>
          </a:bodyPr>
          <a:lstStyle/>
          <a:p>
            <a:r>
              <a:rPr lang="en-US" dirty="0"/>
              <a:t>The Chalcedonian Creed (451 AD)</a:t>
            </a:r>
          </a:p>
          <a:p>
            <a:endParaRPr lang="en-US" dirty="0"/>
          </a:p>
          <a:p>
            <a:r>
              <a:rPr lang="en-US" dirty="0"/>
              <a:t>a. without confusion, </a:t>
            </a:r>
          </a:p>
          <a:p>
            <a:r>
              <a:rPr lang="en-US" dirty="0"/>
              <a:t>b. without change,</a:t>
            </a:r>
          </a:p>
          <a:p>
            <a:r>
              <a:rPr lang="en-US" dirty="0"/>
              <a:t>c. without division,</a:t>
            </a:r>
          </a:p>
          <a:p>
            <a:r>
              <a:rPr lang="en-US" dirty="0">
                <a:solidFill>
                  <a:schemeClr val="accent2">
                    <a:lumMod val="60000"/>
                    <a:lumOff val="40000"/>
                  </a:schemeClr>
                </a:solidFill>
              </a:rPr>
              <a:t>d. without separation;</a:t>
            </a:r>
          </a:p>
          <a:p>
            <a:endParaRPr lang="en-US" dirty="0"/>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45</a:t>
            </a:fld>
            <a:endParaRPr lang="en-US"/>
          </a:p>
        </p:txBody>
      </p:sp>
      <p:pic>
        <p:nvPicPr>
          <p:cNvPr id="7170" name="Picture 2" descr="How to Wrap A Replacement Grip">
            <a:extLst>
              <a:ext uri="{FF2B5EF4-FFF2-40B4-BE49-F238E27FC236}">
                <a16:creationId xmlns:a16="http://schemas.microsoft.com/office/drawing/2014/main" id="{CD210E1F-17DE-0037-1586-F268964A12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30" t="9901" r="23700" b="22828"/>
          <a:stretch/>
        </p:blipFill>
        <p:spPr bwMode="auto">
          <a:xfrm>
            <a:off x="4904509" y="1929767"/>
            <a:ext cx="3443962" cy="2545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8899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C. Held Together – </a:t>
            </a:r>
            <a:r>
              <a:rPr lang="en-US" dirty="0">
                <a:solidFill>
                  <a:schemeClr val="accent2">
                    <a:lumMod val="60000"/>
                    <a:lumOff val="40000"/>
                  </a:schemeClr>
                </a:solidFill>
              </a:rPr>
              <a:t>Affirmation</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p:txBody>
          <a:bodyPr>
            <a:normAutofit/>
          </a:bodyPr>
          <a:lstStyle/>
          <a:p>
            <a:r>
              <a:rPr lang="en-US" dirty="0"/>
              <a:t>The Chalcedonian Creed (451 AD)</a:t>
            </a:r>
          </a:p>
          <a:p>
            <a:endParaRPr lang="en-US" dirty="0"/>
          </a:p>
          <a:p>
            <a:r>
              <a:rPr lang="en-US" dirty="0"/>
              <a:t>11. the distinction of natures being in no way annulled by the union, </a:t>
            </a:r>
          </a:p>
          <a:p>
            <a:r>
              <a:rPr lang="en-US" dirty="0"/>
              <a:t>12. but rather the characteristics of each nature being preserved and coming together to form one person and subsistence, </a:t>
            </a:r>
          </a:p>
          <a:p>
            <a:r>
              <a:rPr lang="en-US" dirty="0"/>
              <a:t>13. not as parted or separated into two persons, </a:t>
            </a:r>
          </a:p>
          <a:p>
            <a:r>
              <a:rPr lang="en-US" dirty="0"/>
              <a:t>14. but one and the same Son and Only-begotten God the Word, Lord Jesus Christ; </a:t>
            </a: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46</a:t>
            </a:fld>
            <a:endParaRPr lang="en-US"/>
          </a:p>
        </p:txBody>
      </p:sp>
    </p:spTree>
    <p:extLst>
      <p:ext uri="{BB962C8B-B14F-4D97-AF65-F5344CB8AC3E}">
        <p14:creationId xmlns:p14="http://schemas.microsoft.com/office/powerpoint/2010/main" val="10045132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C. Held Together – </a:t>
            </a:r>
            <a:r>
              <a:rPr lang="en-US" dirty="0">
                <a:solidFill>
                  <a:schemeClr val="accent2">
                    <a:lumMod val="60000"/>
                    <a:lumOff val="40000"/>
                  </a:schemeClr>
                </a:solidFill>
              </a:rPr>
              <a:t>Affirmation</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p:txBody>
          <a:bodyPr>
            <a:normAutofit/>
          </a:bodyPr>
          <a:lstStyle/>
          <a:p>
            <a:r>
              <a:rPr lang="en-US" dirty="0"/>
              <a:t>The Chalcedonian Creed (451 AD)</a:t>
            </a:r>
          </a:p>
          <a:p>
            <a:endParaRPr lang="en-US" dirty="0"/>
          </a:p>
          <a:p>
            <a:r>
              <a:rPr lang="en-US" dirty="0"/>
              <a:t>15. even as the prophets from earliest times spoke of him, and our Lord Jesus Christ himself taught us, and the creed of the fathers has handed down to us.</a:t>
            </a: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47</a:t>
            </a:fld>
            <a:endParaRPr lang="en-US"/>
          </a:p>
        </p:txBody>
      </p:sp>
    </p:spTree>
    <p:extLst>
      <p:ext uri="{BB962C8B-B14F-4D97-AF65-F5344CB8AC3E}">
        <p14:creationId xmlns:p14="http://schemas.microsoft.com/office/powerpoint/2010/main" val="19997527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43C6E-C32B-EEC9-1619-772B94D9A458}"/>
              </a:ext>
            </a:extLst>
          </p:cNvPr>
          <p:cNvSpPr>
            <a:spLocks noGrp="1"/>
          </p:cNvSpPr>
          <p:nvPr>
            <p:ph type="title"/>
          </p:nvPr>
        </p:nvSpPr>
        <p:spPr>
          <a:xfrm>
            <a:off x="628650" y="442127"/>
            <a:ext cx="7886700" cy="655153"/>
          </a:xfrm>
        </p:spPr>
        <p:txBody>
          <a:bodyPr>
            <a:normAutofit fontScale="90000"/>
          </a:bodyPr>
          <a:lstStyle/>
          <a:p>
            <a:r>
              <a:rPr lang="en-US" dirty="0"/>
              <a:t>C. How can the two be held together?</a:t>
            </a:r>
          </a:p>
        </p:txBody>
      </p:sp>
      <p:sp>
        <p:nvSpPr>
          <p:cNvPr id="3" name="Content Placeholder 2">
            <a:extLst>
              <a:ext uri="{FF2B5EF4-FFF2-40B4-BE49-F238E27FC236}">
                <a16:creationId xmlns:a16="http://schemas.microsoft.com/office/drawing/2014/main" id="{5D8FE754-3830-0EC3-1FF1-E9C2C859D849}"/>
              </a:ext>
            </a:extLst>
          </p:cNvPr>
          <p:cNvSpPr>
            <a:spLocks noGrp="1"/>
          </p:cNvSpPr>
          <p:nvPr>
            <p:ph idx="4294967295"/>
          </p:nvPr>
        </p:nvSpPr>
        <p:spPr>
          <a:xfrm>
            <a:off x="628650" y="1309037"/>
            <a:ext cx="7886700" cy="5252537"/>
          </a:xfrm>
        </p:spPr>
        <p:txBody>
          <a:bodyPr>
            <a:normAutofit/>
          </a:bodyPr>
          <a:lstStyle/>
          <a:p>
            <a:r>
              <a:rPr lang="en-US" dirty="0">
                <a:solidFill>
                  <a:schemeClr val="bg1">
                    <a:lumMod val="65000"/>
                    <a:lumOff val="35000"/>
                  </a:schemeClr>
                </a:solidFill>
              </a:rPr>
              <a:t>1. Historical Affirmation</a:t>
            </a:r>
          </a:p>
          <a:p>
            <a:r>
              <a:rPr lang="en-US" dirty="0">
                <a:solidFill>
                  <a:schemeClr val="bg1">
                    <a:lumMod val="65000"/>
                    <a:lumOff val="35000"/>
                  </a:schemeClr>
                </a:solidFill>
              </a:rPr>
              <a:t>The Chalcedonian Creed (451 AD)</a:t>
            </a:r>
          </a:p>
          <a:p>
            <a:endParaRPr lang="en-US" dirty="0"/>
          </a:p>
          <a:p>
            <a:r>
              <a:rPr lang="en-US" dirty="0">
                <a:solidFill>
                  <a:schemeClr val="accent2">
                    <a:lumMod val="60000"/>
                    <a:lumOff val="40000"/>
                  </a:schemeClr>
                </a:solidFill>
              </a:rPr>
              <a:t>2. Historical Error</a:t>
            </a:r>
            <a:endParaRPr lang="en-US" dirty="0"/>
          </a:p>
          <a:p>
            <a:r>
              <a:rPr lang="en-US" dirty="0"/>
              <a:t>Failure to maintain tension is fatal.</a:t>
            </a:r>
          </a:p>
          <a:p>
            <a:endParaRPr lang="en-US" dirty="0"/>
          </a:p>
        </p:txBody>
      </p:sp>
      <p:sp>
        <p:nvSpPr>
          <p:cNvPr id="4" name="Slide Number Placeholder 3">
            <a:extLst>
              <a:ext uri="{FF2B5EF4-FFF2-40B4-BE49-F238E27FC236}">
                <a16:creationId xmlns:a16="http://schemas.microsoft.com/office/drawing/2014/main" id="{0D9D9B3C-E290-A5A9-7C3A-7D4E895D6E27}"/>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48</a:t>
            </a:fld>
            <a:endParaRPr lang="en-US"/>
          </a:p>
        </p:txBody>
      </p:sp>
    </p:spTree>
    <p:extLst>
      <p:ext uri="{BB962C8B-B14F-4D97-AF65-F5344CB8AC3E}">
        <p14:creationId xmlns:p14="http://schemas.microsoft.com/office/powerpoint/2010/main" val="2779719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C. Held Together – </a:t>
            </a:r>
            <a:r>
              <a:rPr lang="en-US" dirty="0">
                <a:solidFill>
                  <a:schemeClr val="accent2">
                    <a:lumMod val="60000"/>
                    <a:lumOff val="40000"/>
                  </a:schemeClr>
                </a:solidFill>
              </a:rPr>
              <a:t>Errors</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a:xfrm>
            <a:off x="628650" y="1167619"/>
            <a:ext cx="7886700" cy="655153"/>
          </a:xfrm>
        </p:spPr>
        <p:txBody>
          <a:bodyPr>
            <a:normAutofit/>
          </a:bodyPr>
          <a:lstStyle/>
          <a:p>
            <a:pPr algn="ctr"/>
            <a:r>
              <a:rPr lang="en-US" dirty="0"/>
              <a:t>Ebionism vs. Docetism</a:t>
            </a: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49</a:t>
            </a:fld>
            <a:endParaRPr lang="en-US"/>
          </a:p>
        </p:txBody>
      </p:sp>
      <p:pic>
        <p:nvPicPr>
          <p:cNvPr id="6" name="Picture 5">
            <a:extLst>
              <a:ext uri="{FF2B5EF4-FFF2-40B4-BE49-F238E27FC236}">
                <a16:creationId xmlns:a16="http://schemas.microsoft.com/office/drawing/2014/main" id="{EA75803D-C2EC-5836-1582-6C3B19DAA224}"/>
              </a:ext>
            </a:extLst>
          </p:cNvPr>
          <p:cNvPicPr>
            <a:picLocks noChangeAspect="1"/>
          </p:cNvPicPr>
          <p:nvPr/>
        </p:nvPicPr>
        <p:blipFill rotWithShape="1">
          <a:blip r:embed="rId3"/>
          <a:srcRect b="15669"/>
          <a:stretch/>
        </p:blipFill>
        <p:spPr>
          <a:xfrm>
            <a:off x="2594216" y="1740035"/>
            <a:ext cx="4197927" cy="1830594"/>
          </a:xfrm>
          <a:prstGeom prst="rect">
            <a:avLst/>
          </a:prstGeom>
        </p:spPr>
      </p:pic>
      <p:sp>
        <p:nvSpPr>
          <p:cNvPr id="7" name="Content Placeholder 2">
            <a:extLst>
              <a:ext uri="{FF2B5EF4-FFF2-40B4-BE49-F238E27FC236}">
                <a16:creationId xmlns:a16="http://schemas.microsoft.com/office/drawing/2014/main" id="{E0E3154D-129A-AB18-4B49-20C86B90E7E1}"/>
              </a:ext>
            </a:extLst>
          </p:cNvPr>
          <p:cNvSpPr txBox="1">
            <a:spLocks/>
          </p:cNvSpPr>
          <p:nvPr/>
        </p:nvSpPr>
        <p:spPr>
          <a:xfrm>
            <a:off x="628650" y="3699164"/>
            <a:ext cx="3818659" cy="28401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RocaOne-Lt" pitchFamily="2" charset="77"/>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800" b="0" kern="1200">
                <a:solidFill>
                  <a:schemeClr val="tx1"/>
                </a:solidFill>
                <a:latin typeface="RocaOne-L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0" kern="1200">
                <a:solidFill>
                  <a:schemeClr val="tx1"/>
                </a:solidFill>
                <a:latin typeface="RocaOne-L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kern="1200">
                <a:solidFill>
                  <a:schemeClr val="tx1"/>
                </a:solidFill>
                <a:latin typeface="RocaOne-L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0" kern="1200">
                <a:solidFill>
                  <a:schemeClr val="tx1"/>
                </a:solidFill>
                <a:latin typeface="RocaOne-L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Jesus is just a human prophet specially blessed by God, not the eternal Son.</a:t>
            </a:r>
          </a:p>
        </p:txBody>
      </p:sp>
      <p:sp>
        <p:nvSpPr>
          <p:cNvPr id="8" name="Content Placeholder 2">
            <a:extLst>
              <a:ext uri="{FF2B5EF4-FFF2-40B4-BE49-F238E27FC236}">
                <a16:creationId xmlns:a16="http://schemas.microsoft.com/office/drawing/2014/main" id="{BDB084FE-A757-DFC2-0511-CB1D0C950979}"/>
              </a:ext>
            </a:extLst>
          </p:cNvPr>
          <p:cNvSpPr txBox="1">
            <a:spLocks/>
          </p:cNvSpPr>
          <p:nvPr/>
        </p:nvSpPr>
        <p:spPr>
          <a:xfrm>
            <a:off x="4798868" y="3699164"/>
            <a:ext cx="3583132" cy="28824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RocaOne-Lt" pitchFamily="2" charset="77"/>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800" b="0" kern="1200">
                <a:solidFill>
                  <a:schemeClr val="tx1"/>
                </a:solidFill>
                <a:latin typeface="RocaOne-L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0" kern="1200">
                <a:solidFill>
                  <a:schemeClr val="tx1"/>
                </a:solidFill>
                <a:latin typeface="RocaOne-L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kern="1200">
                <a:solidFill>
                  <a:schemeClr val="tx1"/>
                </a:solidFill>
                <a:latin typeface="RocaOne-L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0" kern="1200">
                <a:solidFill>
                  <a:schemeClr val="tx1"/>
                </a:solidFill>
                <a:latin typeface="RocaOne-L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Jesus only seemed to have flesh and to suffer, but wasn’t really human.</a:t>
            </a:r>
          </a:p>
        </p:txBody>
      </p:sp>
    </p:spTree>
    <p:extLst>
      <p:ext uri="{BB962C8B-B14F-4D97-AF65-F5344CB8AC3E}">
        <p14:creationId xmlns:p14="http://schemas.microsoft.com/office/powerpoint/2010/main" val="3142345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4B486-3ACC-077D-D648-D2D73BD8D6E5}"/>
              </a:ext>
            </a:extLst>
          </p:cNvPr>
          <p:cNvSpPr>
            <a:spLocks noGrp="1"/>
          </p:cNvSpPr>
          <p:nvPr>
            <p:ph type="ctrTitle"/>
          </p:nvPr>
        </p:nvSpPr>
        <p:spPr>
          <a:xfrm>
            <a:off x="311498" y="3677697"/>
            <a:ext cx="8832501" cy="2974312"/>
          </a:xfrm>
        </p:spPr>
        <p:txBody>
          <a:bodyPr>
            <a:normAutofit fontScale="90000"/>
          </a:bodyPr>
          <a:lstStyle/>
          <a:p>
            <a:r>
              <a:rPr lang="en-US" dirty="0"/>
              <a:t>CREDO 2. </a:t>
            </a:r>
            <a:br>
              <a:rPr lang="en-US" dirty="0"/>
            </a:br>
            <a:r>
              <a:rPr lang="en-US" dirty="0"/>
              <a:t>‘And in Jesus Christ His Only Son, Our Lord, who was conceived by the Holy Spirit, born of the Virgin Mary’</a:t>
            </a:r>
          </a:p>
        </p:txBody>
      </p:sp>
    </p:spTree>
    <p:extLst>
      <p:ext uri="{BB962C8B-B14F-4D97-AF65-F5344CB8AC3E}">
        <p14:creationId xmlns:p14="http://schemas.microsoft.com/office/powerpoint/2010/main" val="26040110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C. Held Together – </a:t>
            </a:r>
            <a:r>
              <a:rPr lang="en-US" dirty="0">
                <a:solidFill>
                  <a:schemeClr val="accent2">
                    <a:lumMod val="60000"/>
                    <a:lumOff val="40000"/>
                  </a:schemeClr>
                </a:solidFill>
              </a:rPr>
              <a:t>Errors</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a:xfrm>
            <a:off x="628650" y="1167619"/>
            <a:ext cx="7886700" cy="655153"/>
          </a:xfrm>
        </p:spPr>
        <p:txBody>
          <a:bodyPr>
            <a:normAutofit/>
          </a:bodyPr>
          <a:lstStyle/>
          <a:p>
            <a:pPr algn="ctr"/>
            <a:r>
              <a:rPr lang="en-US" dirty="0"/>
              <a:t>Ebionism vs. Docetism</a:t>
            </a: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50</a:t>
            </a:fld>
            <a:endParaRPr lang="en-US"/>
          </a:p>
        </p:txBody>
      </p:sp>
      <p:pic>
        <p:nvPicPr>
          <p:cNvPr id="6" name="Picture 5">
            <a:extLst>
              <a:ext uri="{FF2B5EF4-FFF2-40B4-BE49-F238E27FC236}">
                <a16:creationId xmlns:a16="http://schemas.microsoft.com/office/drawing/2014/main" id="{EA75803D-C2EC-5836-1582-6C3B19DAA224}"/>
              </a:ext>
            </a:extLst>
          </p:cNvPr>
          <p:cNvPicPr>
            <a:picLocks noChangeAspect="1"/>
          </p:cNvPicPr>
          <p:nvPr/>
        </p:nvPicPr>
        <p:blipFill rotWithShape="1">
          <a:blip r:embed="rId3"/>
          <a:srcRect b="15669"/>
          <a:stretch/>
        </p:blipFill>
        <p:spPr>
          <a:xfrm>
            <a:off x="2594216" y="1740035"/>
            <a:ext cx="4197927" cy="1830594"/>
          </a:xfrm>
          <a:prstGeom prst="rect">
            <a:avLst/>
          </a:prstGeom>
        </p:spPr>
      </p:pic>
      <p:sp>
        <p:nvSpPr>
          <p:cNvPr id="7" name="Content Placeholder 2">
            <a:extLst>
              <a:ext uri="{FF2B5EF4-FFF2-40B4-BE49-F238E27FC236}">
                <a16:creationId xmlns:a16="http://schemas.microsoft.com/office/drawing/2014/main" id="{E0E3154D-129A-AB18-4B49-20C86B90E7E1}"/>
              </a:ext>
            </a:extLst>
          </p:cNvPr>
          <p:cNvSpPr txBox="1">
            <a:spLocks/>
          </p:cNvSpPr>
          <p:nvPr/>
        </p:nvSpPr>
        <p:spPr>
          <a:xfrm>
            <a:off x="628650" y="3699164"/>
            <a:ext cx="7886700" cy="28401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RocaOne-Lt" pitchFamily="2" charset="77"/>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800" b="0" kern="1200">
                <a:solidFill>
                  <a:schemeClr val="tx1"/>
                </a:solidFill>
                <a:latin typeface="RocaOne-L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0" kern="1200">
                <a:solidFill>
                  <a:schemeClr val="tx1"/>
                </a:solidFill>
                <a:latin typeface="RocaOne-L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kern="1200">
                <a:solidFill>
                  <a:schemeClr val="tx1"/>
                </a:solidFill>
                <a:latin typeface="RocaOne-L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0" kern="1200">
                <a:solidFill>
                  <a:schemeClr val="tx1"/>
                </a:solidFill>
                <a:latin typeface="RocaOne-L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“who was conceived by the Holy Spirit, born of the Virgin Mary” (Apostles’ Creed)</a:t>
            </a:r>
          </a:p>
          <a:p>
            <a:pPr algn="ctr"/>
            <a:endParaRPr lang="en-US" dirty="0"/>
          </a:p>
          <a:p>
            <a:pPr algn="ctr"/>
            <a:r>
              <a:rPr lang="en-US" dirty="0"/>
              <a:t>“at once complete in Godhead and complete in manhood, truly God and truly man” (Chalcedonian Creed)</a:t>
            </a:r>
          </a:p>
        </p:txBody>
      </p:sp>
      <p:sp>
        <p:nvSpPr>
          <p:cNvPr id="9" name="TextBox 8">
            <a:extLst>
              <a:ext uri="{FF2B5EF4-FFF2-40B4-BE49-F238E27FC236}">
                <a16:creationId xmlns:a16="http://schemas.microsoft.com/office/drawing/2014/main" id="{D08B29F5-2BF4-1A5E-006A-7536CF9BE9B4}"/>
              </a:ext>
            </a:extLst>
          </p:cNvPr>
          <p:cNvSpPr txBox="1"/>
          <p:nvPr/>
        </p:nvSpPr>
        <p:spPr>
          <a:xfrm>
            <a:off x="3203816" y="3184982"/>
            <a:ext cx="2978726" cy="523220"/>
          </a:xfrm>
          <a:prstGeom prst="rect">
            <a:avLst/>
          </a:prstGeom>
          <a:solidFill>
            <a:schemeClr val="bg1"/>
          </a:solidFill>
        </p:spPr>
        <p:txBody>
          <a:bodyPr wrap="square" rtlCol="0">
            <a:spAutoFit/>
          </a:bodyPr>
          <a:lstStyle/>
          <a:p>
            <a:pPr algn="ctr"/>
            <a:r>
              <a:rPr lang="en-US" sz="2800" dirty="0">
                <a:solidFill>
                  <a:schemeClr val="accent2">
                    <a:lumMod val="60000"/>
                    <a:lumOff val="40000"/>
                  </a:schemeClr>
                </a:solidFill>
                <a:latin typeface="RocaOne-Bold" pitchFamily="2" charset="77"/>
              </a:rPr>
              <a:t>CORRECTION!</a:t>
            </a:r>
          </a:p>
        </p:txBody>
      </p:sp>
    </p:spTree>
    <p:extLst>
      <p:ext uri="{BB962C8B-B14F-4D97-AF65-F5344CB8AC3E}">
        <p14:creationId xmlns:p14="http://schemas.microsoft.com/office/powerpoint/2010/main" val="36738263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C. Held Together – </a:t>
            </a:r>
            <a:r>
              <a:rPr lang="en-US" dirty="0">
                <a:solidFill>
                  <a:schemeClr val="accent2">
                    <a:lumMod val="60000"/>
                    <a:lumOff val="40000"/>
                  </a:schemeClr>
                </a:solidFill>
              </a:rPr>
              <a:t>Errors</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a:xfrm>
            <a:off x="628650" y="1167619"/>
            <a:ext cx="7886700" cy="655153"/>
          </a:xfrm>
        </p:spPr>
        <p:txBody>
          <a:bodyPr>
            <a:normAutofit/>
          </a:bodyPr>
          <a:lstStyle/>
          <a:p>
            <a:pPr algn="ctr"/>
            <a:r>
              <a:rPr lang="en-US" dirty="0"/>
              <a:t>Nestorianism vs. </a:t>
            </a:r>
            <a:r>
              <a:rPr lang="en-US" dirty="0" err="1"/>
              <a:t>Eutychianism</a:t>
            </a:r>
            <a:endParaRPr lang="en-US" dirty="0"/>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51</a:t>
            </a:fld>
            <a:endParaRPr lang="en-US"/>
          </a:p>
        </p:txBody>
      </p:sp>
      <p:sp>
        <p:nvSpPr>
          <p:cNvPr id="7" name="Content Placeholder 2">
            <a:extLst>
              <a:ext uri="{FF2B5EF4-FFF2-40B4-BE49-F238E27FC236}">
                <a16:creationId xmlns:a16="http://schemas.microsoft.com/office/drawing/2014/main" id="{E0E3154D-129A-AB18-4B49-20C86B90E7E1}"/>
              </a:ext>
            </a:extLst>
          </p:cNvPr>
          <p:cNvSpPr txBox="1">
            <a:spLocks/>
          </p:cNvSpPr>
          <p:nvPr/>
        </p:nvSpPr>
        <p:spPr>
          <a:xfrm>
            <a:off x="628650" y="3699164"/>
            <a:ext cx="3818659" cy="28401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RocaOne-Lt" pitchFamily="2" charset="77"/>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800" b="0" kern="1200">
                <a:solidFill>
                  <a:schemeClr val="tx1"/>
                </a:solidFill>
                <a:latin typeface="RocaOne-L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0" kern="1200">
                <a:solidFill>
                  <a:schemeClr val="tx1"/>
                </a:solidFill>
                <a:latin typeface="RocaOne-L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kern="1200">
                <a:solidFill>
                  <a:schemeClr val="tx1"/>
                </a:solidFill>
                <a:latin typeface="RocaOne-L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0" kern="1200">
                <a:solidFill>
                  <a:schemeClr val="tx1"/>
                </a:solidFill>
                <a:latin typeface="RocaOne-L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Two-person Christ: Over-divides Christ’s two natures, almost making him two persons (human Jesus + divine Word loosely joined).</a:t>
            </a:r>
          </a:p>
        </p:txBody>
      </p:sp>
      <p:sp>
        <p:nvSpPr>
          <p:cNvPr id="8" name="Content Placeholder 2">
            <a:extLst>
              <a:ext uri="{FF2B5EF4-FFF2-40B4-BE49-F238E27FC236}">
                <a16:creationId xmlns:a16="http://schemas.microsoft.com/office/drawing/2014/main" id="{BDB084FE-A757-DFC2-0511-CB1D0C950979}"/>
              </a:ext>
            </a:extLst>
          </p:cNvPr>
          <p:cNvSpPr txBox="1">
            <a:spLocks/>
          </p:cNvSpPr>
          <p:nvPr/>
        </p:nvSpPr>
        <p:spPr>
          <a:xfrm>
            <a:off x="4798868" y="3699164"/>
            <a:ext cx="3583132" cy="28824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RocaOne-Lt" pitchFamily="2" charset="77"/>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800" b="0" kern="1200">
                <a:solidFill>
                  <a:schemeClr val="tx1"/>
                </a:solidFill>
                <a:latin typeface="RocaOne-L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0" kern="1200">
                <a:solidFill>
                  <a:schemeClr val="tx1"/>
                </a:solidFill>
                <a:latin typeface="RocaOne-L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kern="1200">
                <a:solidFill>
                  <a:schemeClr val="tx1"/>
                </a:solidFill>
                <a:latin typeface="RocaOne-L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0" kern="1200">
                <a:solidFill>
                  <a:schemeClr val="tx1"/>
                </a:solidFill>
                <a:latin typeface="RocaOne-L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One-nature Christ: Over-blends Christ’s two natures into one mixed nature, neither fully human nor fully divine.</a:t>
            </a:r>
          </a:p>
        </p:txBody>
      </p:sp>
      <p:pic>
        <p:nvPicPr>
          <p:cNvPr id="9" name="Picture 8">
            <a:extLst>
              <a:ext uri="{FF2B5EF4-FFF2-40B4-BE49-F238E27FC236}">
                <a16:creationId xmlns:a16="http://schemas.microsoft.com/office/drawing/2014/main" id="{F6C4AC33-409B-4813-DE77-2C606A2DD04B}"/>
              </a:ext>
            </a:extLst>
          </p:cNvPr>
          <p:cNvPicPr>
            <a:picLocks noChangeAspect="1"/>
          </p:cNvPicPr>
          <p:nvPr/>
        </p:nvPicPr>
        <p:blipFill rotWithShape="1">
          <a:blip r:embed="rId3"/>
          <a:srcRect l="1872" r="7372" b="21118"/>
          <a:stretch/>
        </p:blipFill>
        <p:spPr>
          <a:xfrm>
            <a:off x="2713783" y="1773148"/>
            <a:ext cx="3716434" cy="1764367"/>
          </a:xfrm>
          <a:prstGeom prst="rect">
            <a:avLst/>
          </a:prstGeom>
        </p:spPr>
      </p:pic>
    </p:spTree>
    <p:extLst>
      <p:ext uri="{BB962C8B-B14F-4D97-AF65-F5344CB8AC3E}">
        <p14:creationId xmlns:p14="http://schemas.microsoft.com/office/powerpoint/2010/main" val="286410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C. Held Together – </a:t>
            </a:r>
            <a:r>
              <a:rPr lang="en-US" dirty="0">
                <a:solidFill>
                  <a:schemeClr val="accent2">
                    <a:lumMod val="60000"/>
                    <a:lumOff val="40000"/>
                  </a:schemeClr>
                </a:solidFill>
              </a:rPr>
              <a:t>Errors</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a:xfrm>
            <a:off x="628650" y="1167619"/>
            <a:ext cx="7886700" cy="655153"/>
          </a:xfrm>
        </p:spPr>
        <p:txBody>
          <a:bodyPr>
            <a:normAutofit/>
          </a:bodyPr>
          <a:lstStyle/>
          <a:p>
            <a:pPr algn="ctr"/>
            <a:r>
              <a:rPr lang="en-US" dirty="0"/>
              <a:t>Nestorianism vs. </a:t>
            </a:r>
            <a:r>
              <a:rPr lang="en-US" dirty="0" err="1"/>
              <a:t>Eutychianism</a:t>
            </a:r>
            <a:endParaRPr lang="en-US" dirty="0"/>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52</a:t>
            </a:fld>
            <a:endParaRPr lang="en-US"/>
          </a:p>
        </p:txBody>
      </p:sp>
      <p:sp>
        <p:nvSpPr>
          <p:cNvPr id="7" name="Content Placeholder 2">
            <a:extLst>
              <a:ext uri="{FF2B5EF4-FFF2-40B4-BE49-F238E27FC236}">
                <a16:creationId xmlns:a16="http://schemas.microsoft.com/office/drawing/2014/main" id="{E0E3154D-129A-AB18-4B49-20C86B90E7E1}"/>
              </a:ext>
            </a:extLst>
          </p:cNvPr>
          <p:cNvSpPr txBox="1">
            <a:spLocks/>
          </p:cNvSpPr>
          <p:nvPr/>
        </p:nvSpPr>
        <p:spPr>
          <a:xfrm>
            <a:off x="628650" y="3699164"/>
            <a:ext cx="7886700" cy="2840180"/>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RocaOne-Lt" pitchFamily="2" charset="77"/>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800" b="0" kern="1200">
                <a:solidFill>
                  <a:schemeClr val="tx1"/>
                </a:solidFill>
                <a:latin typeface="RocaOne-L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0" kern="1200">
                <a:solidFill>
                  <a:schemeClr val="tx1"/>
                </a:solidFill>
                <a:latin typeface="RocaOne-L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kern="1200">
                <a:solidFill>
                  <a:schemeClr val="tx1"/>
                </a:solidFill>
                <a:latin typeface="RocaOne-L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0" kern="1200">
                <a:solidFill>
                  <a:schemeClr val="tx1"/>
                </a:solidFill>
                <a:latin typeface="RocaOne-L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a. without confusion, </a:t>
            </a:r>
          </a:p>
          <a:p>
            <a:pPr algn="ctr"/>
            <a:r>
              <a:rPr lang="en-US" dirty="0"/>
              <a:t>b. without change,</a:t>
            </a:r>
          </a:p>
          <a:p>
            <a:pPr algn="ctr"/>
            <a:r>
              <a:rPr lang="en-US" dirty="0"/>
              <a:t>c. without division,</a:t>
            </a:r>
          </a:p>
          <a:p>
            <a:pPr algn="ctr"/>
            <a:r>
              <a:rPr lang="en-US" dirty="0"/>
              <a:t>d. without separation;</a:t>
            </a:r>
          </a:p>
          <a:p>
            <a:pPr algn="ctr"/>
            <a:endParaRPr lang="en-US" dirty="0"/>
          </a:p>
          <a:p>
            <a:pPr algn="ctr"/>
            <a:r>
              <a:rPr lang="en-US" dirty="0"/>
              <a:t>(Chalcedonian Creed)</a:t>
            </a:r>
          </a:p>
        </p:txBody>
      </p:sp>
      <p:pic>
        <p:nvPicPr>
          <p:cNvPr id="8" name="Picture 7">
            <a:extLst>
              <a:ext uri="{FF2B5EF4-FFF2-40B4-BE49-F238E27FC236}">
                <a16:creationId xmlns:a16="http://schemas.microsoft.com/office/drawing/2014/main" id="{EDB12D3A-EBAE-5620-B171-4704F5C258FA}"/>
              </a:ext>
            </a:extLst>
          </p:cNvPr>
          <p:cNvPicPr>
            <a:picLocks noChangeAspect="1"/>
          </p:cNvPicPr>
          <p:nvPr/>
        </p:nvPicPr>
        <p:blipFill rotWithShape="1">
          <a:blip r:embed="rId3"/>
          <a:srcRect l="1872" r="7372" b="21118"/>
          <a:stretch/>
        </p:blipFill>
        <p:spPr>
          <a:xfrm>
            <a:off x="2713783" y="1773148"/>
            <a:ext cx="3716434" cy="1764367"/>
          </a:xfrm>
          <a:prstGeom prst="rect">
            <a:avLst/>
          </a:prstGeom>
        </p:spPr>
      </p:pic>
      <p:sp>
        <p:nvSpPr>
          <p:cNvPr id="9" name="TextBox 8">
            <a:extLst>
              <a:ext uri="{FF2B5EF4-FFF2-40B4-BE49-F238E27FC236}">
                <a16:creationId xmlns:a16="http://schemas.microsoft.com/office/drawing/2014/main" id="{5CE20BDB-5AC0-F113-3B8E-F16465535CEE}"/>
              </a:ext>
            </a:extLst>
          </p:cNvPr>
          <p:cNvSpPr txBox="1"/>
          <p:nvPr/>
        </p:nvSpPr>
        <p:spPr>
          <a:xfrm>
            <a:off x="3203816" y="3184982"/>
            <a:ext cx="2978726" cy="523220"/>
          </a:xfrm>
          <a:prstGeom prst="rect">
            <a:avLst/>
          </a:prstGeom>
          <a:solidFill>
            <a:schemeClr val="bg1"/>
          </a:solidFill>
        </p:spPr>
        <p:txBody>
          <a:bodyPr wrap="square" rtlCol="0">
            <a:spAutoFit/>
          </a:bodyPr>
          <a:lstStyle/>
          <a:p>
            <a:pPr algn="ctr"/>
            <a:r>
              <a:rPr lang="en-US" sz="2800" dirty="0">
                <a:solidFill>
                  <a:schemeClr val="accent2">
                    <a:lumMod val="60000"/>
                    <a:lumOff val="40000"/>
                  </a:schemeClr>
                </a:solidFill>
                <a:latin typeface="RocaOne-Bold" pitchFamily="2" charset="77"/>
              </a:rPr>
              <a:t>CORRECTION!</a:t>
            </a:r>
          </a:p>
        </p:txBody>
      </p:sp>
      <p:pic>
        <p:nvPicPr>
          <p:cNvPr id="10" name="Picture 2" descr="How to Make a Milkshake Without a Recipe">
            <a:extLst>
              <a:ext uri="{FF2B5EF4-FFF2-40B4-BE49-F238E27FC236}">
                <a16:creationId xmlns:a16="http://schemas.microsoft.com/office/drawing/2014/main" id="{B4B1CEF4-EF34-78EF-D212-E071CC41C0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3488157"/>
            <a:ext cx="1854553" cy="12341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ree Cow eating grass Image | Download at StockCake">
            <a:extLst>
              <a:ext uri="{FF2B5EF4-FFF2-40B4-BE49-F238E27FC236}">
                <a16:creationId xmlns:a16="http://schemas.microsoft.com/office/drawing/2014/main" id="{49D9EA31-D329-F4F4-AB4C-6EB9E099B0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856" y="4906379"/>
            <a:ext cx="1568003" cy="15680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Why pilots are always two in the cockpit - Businessday NG">
            <a:extLst>
              <a:ext uri="{FF2B5EF4-FFF2-40B4-BE49-F238E27FC236}">
                <a16:creationId xmlns:a16="http://schemas.microsoft.com/office/drawing/2014/main" id="{2E2F14F3-904D-650C-1F00-04941BF0EF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0217" y="3613171"/>
            <a:ext cx="2263113" cy="12932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ow to Wrap A Replacement Grip">
            <a:extLst>
              <a:ext uri="{FF2B5EF4-FFF2-40B4-BE49-F238E27FC236}">
                <a16:creationId xmlns:a16="http://schemas.microsoft.com/office/drawing/2014/main" id="{479E18AA-3FE1-03B7-EFB9-FDED853290B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030" t="9901" r="23700" b="22828"/>
          <a:stretch/>
        </p:blipFill>
        <p:spPr bwMode="auto">
          <a:xfrm>
            <a:off x="6726832" y="5028741"/>
            <a:ext cx="1669882" cy="1234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0237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AF17CD4-4958-A38F-1EA0-1C0B01213A4D}"/>
              </a:ext>
            </a:extLst>
          </p:cNvPr>
          <p:cNvSpPr/>
          <p:nvPr/>
        </p:nvSpPr>
        <p:spPr>
          <a:xfrm>
            <a:off x="889871" y="1971320"/>
            <a:ext cx="3269673" cy="108800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C. Held Together – </a:t>
            </a:r>
            <a:r>
              <a:rPr lang="en-US" dirty="0">
                <a:solidFill>
                  <a:schemeClr val="accent2">
                    <a:lumMod val="60000"/>
                    <a:lumOff val="40000"/>
                  </a:schemeClr>
                </a:solidFill>
              </a:rPr>
              <a:t>Errors</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a:xfrm>
            <a:off x="628650" y="1167619"/>
            <a:ext cx="7886700" cy="655153"/>
          </a:xfrm>
        </p:spPr>
        <p:txBody>
          <a:bodyPr>
            <a:normAutofit/>
          </a:bodyPr>
          <a:lstStyle/>
          <a:p>
            <a:pPr algn="ctr"/>
            <a:r>
              <a:rPr lang="en-US" dirty="0"/>
              <a:t>Tritheism vs. Modalism</a:t>
            </a: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a:ln>
            <a:noFill/>
          </a:ln>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53</a:t>
            </a:fld>
            <a:endParaRPr lang="en-US"/>
          </a:p>
        </p:txBody>
      </p:sp>
      <p:sp>
        <p:nvSpPr>
          <p:cNvPr id="8" name="Oval 7">
            <a:extLst>
              <a:ext uri="{FF2B5EF4-FFF2-40B4-BE49-F238E27FC236}">
                <a16:creationId xmlns:a16="http://schemas.microsoft.com/office/drawing/2014/main" id="{228F09B1-D76D-5C45-5FF2-739D10BAB4E1}"/>
              </a:ext>
            </a:extLst>
          </p:cNvPr>
          <p:cNvSpPr>
            <a:spLocks noChangeAspect="1"/>
          </p:cNvSpPr>
          <p:nvPr/>
        </p:nvSpPr>
        <p:spPr>
          <a:xfrm>
            <a:off x="1023169" y="2056977"/>
            <a:ext cx="1001026" cy="916695"/>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F</a:t>
            </a:r>
          </a:p>
        </p:txBody>
      </p:sp>
      <p:sp>
        <p:nvSpPr>
          <p:cNvPr id="11" name="Oval 10">
            <a:extLst>
              <a:ext uri="{FF2B5EF4-FFF2-40B4-BE49-F238E27FC236}">
                <a16:creationId xmlns:a16="http://schemas.microsoft.com/office/drawing/2014/main" id="{E7C39EC1-6B15-6E8C-15C2-1917EF16C36D}"/>
              </a:ext>
            </a:extLst>
          </p:cNvPr>
          <p:cNvSpPr>
            <a:spLocks noChangeAspect="1"/>
          </p:cNvSpPr>
          <p:nvPr/>
        </p:nvSpPr>
        <p:spPr>
          <a:xfrm>
            <a:off x="2024195" y="2056977"/>
            <a:ext cx="1001026" cy="916695"/>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2" name="Oval 11">
            <a:extLst>
              <a:ext uri="{FF2B5EF4-FFF2-40B4-BE49-F238E27FC236}">
                <a16:creationId xmlns:a16="http://schemas.microsoft.com/office/drawing/2014/main" id="{E64FBCAC-67E2-ED27-8C28-D9B4F99E34CB}"/>
              </a:ext>
            </a:extLst>
          </p:cNvPr>
          <p:cNvSpPr>
            <a:spLocks noChangeAspect="1"/>
          </p:cNvSpPr>
          <p:nvPr/>
        </p:nvSpPr>
        <p:spPr>
          <a:xfrm>
            <a:off x="3025221" y="2056976"/>
            <a:ext cx="1001026" cy="916695"/>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HS</a:t>
            </a:r>
          </a:p>
        </p:txBody>
      </p:sp>
      <p:sp>
        <p:nvSpPr>
          <p:cNvPr id="14" name="Rectangle 13">
            <a:extLst>
              <a:ext uri="{FF2B5EF4-FFF2-40B4-BE49-F238E27FC236}">
                <a16:creationId xmlns:a16="http://schemas.microsoft.com/office/drawing/2014/main" id="{014EB463-CEE5-E38B-B7D6-D83E4DAD93AE}"/>
              </a:ext>
            </a:extLst>
          </p:cNvPr>
          <p:cNvSpPr/>
          <p:nvPr/>
        </p:nvSpPr>
        <p:spPr>
          <a:xfrm>
            <a:off x="5627240" y="1732473"/>
            <a:ext cx="2366797" cy="181519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59AB1CF-1625-1416-B981-6CBF0A3E185B}"/>
              </a:ext>
            </a:extLst>
          </p:cNvPr>
          <p:cNvSpPr>
            <a:spLocks noChangeAspect="1"/>
          </p:cNvSpPr>
          <p:nvPr/>
        </p:nvSpPr>
        <p:spPr>
          <a:xfrm>
            <a:off x="5918153" y="1822772"/>
            <a:ext cx="1784973" cy="1634599"/>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F/S/HS</a:t>
            </a:r>
          </a:p>
        </p:txBody>
      </p:sp>
      <p:sp>
        <p:nvSpPr>
          <p:cNvPr id="16" name="Content Placeholder 2">
            <a:extLst>
              <a:ext uri="{FF2B5EF4-FFF2-40B4-BE49-F238E27FC236}">
                <a16:creationId xmlns:a16="http://schemas.microsoft.com/office/drawing/2014/main" id="{5906AEBE-382C-72A7-0B4E-409A0326175E}"/>
              </a:ext>
            </a:extLst>
          </p:cNvPr>
          <p:cNvSpPr txBox="1">
            <a:spLocks/>
          </p:cNvSpPr>
          <p:nvPr/>
        </p:nvSpPr>
        <p:spPr>
          <a:xfrm>
            <a:off x="628650" y="3699164"/>
            <a:ext cx="3818659" cy="28401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RocaOne-Lt" pitchFamily="2" charset="77"/>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800" b="0" kern="1200">
                <a:solidFill>
                  <a:schemeClr val="tx1"/>
                </a:solidFill>
                <a:latin typeface="RocaOne-L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0" kern="1200">
                <a:solidFill>
                  <a:schemeClr val="tx1"/>
                </a:solidFill>
                <a:latin typeface="RocaOne-L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kern="1200">
                <a:solidFill>
                  <a:schemeClr val="tx1"/>
                </a:solidFill>
                <a:latin typeface="RocaOne-L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0" kern="1200">
                <a:solidFill>
                  <a:schemeClr val="tx1"/>
                </a:solidFill>
                <a:latin typeface="RocaOne-L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Three Gods</a:t>
            </a:r>
          </a:p>
          <a:p>
            <a:pPr algn="ctr"/>
            <a:r>
              <a:rPr lang="en-US" dirty="0"/>
              <a:t>Three Persons</a:t>
            </a:r>
          </a:p>
        </p:txBody>
      </p:sp>
      <p:sp>
        <p:nvSpPr>
          <p:cNvPr id="17" name="Content Placeholder 2">
            <a:extLst>
              <a:ext uri="{FF2B5EF4-FFF2-40B4-BE49-F238E27FC236}">
                <a16:creationId xmlns:a16="http://schemas.microsoft.com/office/drawing/2014/main" id="{77C29DC7-7883-1DAF-16B2-4FD8159B7A66}"/>
              </a:ext>
            </a:extLst>
          </p:cNvPr>
          <p:cNvSpPr txBox="1">
            <a:spLocks/>
          </p:cNvSpPr>
          <p:nvPr/>
        </p:nvSpPr>
        <p:spPr>
          <a:xfrm>
            <a:off x="4798868" y="3699164"/>
            <a:ext cx="3583132" cy="28824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RocaOne-Lt" pitchFamily="2" charset="77"/>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800" b="0" kern="1200">
                <a:solidFill>
                  <a:schemeClr val="tx1"/>
                </a:solidFill>
                <a:latin typeface="RocaOne-L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0" kern="1200">
                <a:solidFill>
                  <a:schemeClr val="tx1"/>
                </a:solidFill>
                <a:latin typeface="RocaOne-L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kern="1200">
                <a:solidFill>
                  <a:schemeClr val="tx1"/>
                </a:solidFill>
                <a:latin typeface="RocaOne-L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0" kern="1200">
                <a:solidFill>
                  <a:schemeClr val="tx1"/>
                </a:solidFill>
                <a:latin typeface="RocaOne-L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One God</a:t>
            </a:r>
          </a:p>
          <a:p>
            <a:pPr algn="ctr"/>
            <a:r>
              <a:rPr lang="en-US" dirty="0"/>
              <a:t>One (very adaptable) Person </a:t>
            </a:r>
          </a:p>
        </p:txBody>
      </p:sp>
    </p:spTree>
    <p:extLst>
      <p:ext uri="{BB962C8B-B14F-4D97-AF65-F5344CB8AC3E}">
        <p14:creationId xmlns:p14="http://schemas.microsoft.com/office/powerpoint/2010/main" val="31594983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C. Held Together – </a:t>
            </a:r>
            <a:r>
              <a:rPr lang="en-US" dirty="0">
                <a:solidFill>
                  <a:schemeClr val="accent2">
                    <a:lumMod val="60000"/>
                    <a:lumOff val="40000"/>
                  </a:schemeClr>
                </a:solidFill>
              </a:rPr>
              <a:t>Errors</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a:xfrm>
            <a:off x="628650" y="1167619"/>
            <a:ext cx="7886700" cy="655153"/>
          </a:xfrm>
        </p:spPr>
        <p:txBody>
          <a:bodyPr>
            <a:normAutofit/>
          </a:bodyPr>
          <a:lstStyle/>
          <a:p>
            <a:pPr algn="ctr"/>
            <a:r>
              <a:rPr lang="en-US" dirty="0"/>
              <a:t>Tritheism vs. Modalism</a:t>
            </a: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54</a:t>
            </a:fld>
            <a:endParaRPr lang="en-US"/>
          </a:p>
        </p:txBody>
      </p:sp>
      <p:sp>
        <p:nvSpPr>
          <p:cNvPr id="7" name="Content Placeholder 2">
            <a:extLst>
              <a:ext uri="{FF2B5EF4-FFF2-40B4-BE49-F238E27FC236}">
                <a16:creationId xmlns:a16="http://schemas.microsoft.com/office/drawing/2014/main" id="{E0E3154D-129A-AB18-4B49-20C86B90E7E1}"/>
              </a:ext>
            </a:extLst>
          </p:cNvPr>
          <p:cNvSpPr txBox="1">
            <a:spLocks/>
          </p:cNvSpPr>
          <p:nvPr/>
        </p:nvSpPr>
        <p:spPr>
          <a:xfrm>
            <a:off x="628650" y="3699164"/>
            <a:ext cx="7886700" cy="28401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RocaOne-Lt" pitchFamily="2" charset="77"/>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800" b="0" kern="1200">
                <a:solidFill>
                  <a:schemeClr val="tx1"/>
                </a:solidFill>
                <a:latin typeface="RocaOne-L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0" kern="1200">
                <a:solidFill>
                  <a:schemeClr val="tx1"/>
                </a:solidFill>
                <a:latin typeface="RocaOne-L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kern="1200">
                <a:solidFill>
                  <a:schemeClr val="tx1"/>
                </a:solidFill>
                <a:latin typeface="RocaOne-L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0" kern="1200">
                <a:solidFill>
                  <a:schemeClr val="tx1"/>
                </a:solidFill>
                <a:latin typeface="RocaOne-L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Matthew 3:16-17 </a:t>
            </a:r>
          </a:p>
          <a:p>
            <a:pPr algn="ctr"/>
            <a:r>
              <a:rPr lang="en-US" dirty="0"/>
              <a:t>And when Jesus was baptized</a:t>
            </a:r>
          </a:p>
          <a:p>
            <a:pPr algn="ctr"/>
            <a:r>
              <a:rPr lang="en-US" dirty="0"/>
              <a:t>…the Spirit of God descending like a dove </a:t>
            </a:r>
          </a:p>
          <a:p>
            <a:pPr algn="ctr"/>
            <a:r>
              <a:rPr lang="en-US" dirty="0"/>
              <a:t>…a voice from heaven said, “This is my beloved Son, with whom I am well pleased.”</a:t>
            </a:r>
          </a:p>
          <a:p>
            <a:pPr algn="ctr"/>
            <a:endParaRPr lang="en-US" dirty="0"/>
          </a:p>
          <a:p>
            <a:pPr algn="ctr"/>
            <a:endParaRPr lang="en-US" dirty="0"/>
          </a:p>
        </p:txBody>
      </p:sp>
      <p:sp>
        <p:nvSpPr>
          <p:cNvPr id="6" name="Rectangle 5">
            <a:extLst>
              <a:ext uri="{FF2B5EF4-FFF2-40B4-BE49-F238E27FC236}">
                <a16:creationId xmlns:a16="http://schemas.microsoft.com/office/drawing/2014/main" id="{7B51A054-4D53-F6DD-778B-773F1F679CA5}"/>
              </a:ext>
            </a:extLst>
          </p:cNvPr>
          <p:cNvSpPr/>
          <p:nvPr/>
        </p:nvSpPr>
        <p:spPr>
          <a:xfrm>
            <a:off x="889871" y="1971320"/>
            <a:ext cx="3269673" cy="108800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FF58324-F0B1-B370-8F8D-1F6020F36EFD}"/>
              </a:ext>
            </a:extLst>
          </p:cNvPr>
          <p:cNvSpPr txBox="1"/>
          <p:nvPr/>
        </p:nvSpPr>
        <p:spPr>
          <a:xfrm>
            <a:off x="2167128" y="2286000"/>
            <a:ext cx="184731" cy="369332"/>
          </a:xfrm>
          <a:prstGeom prst="rect">
            <a:avLst/>
          </a:prstGeom>
          <a:noFill/>
          <a:ln>
            <a:noFill/>
          </a:ln>
        </p:spPr>
        <p:txBody>
          <a:bodyPr wrap="none" rtlCol="0">
            <a:spAutoFit/>
          </a:bodyPr>
          <a:lstStyle/>
          <a:p>
            <a:endParaRPr lang="en-US" dirty="0"/>
          </a:p>
        </p:txBody>
      </p:sp>
      <p:sp>
        <p:nvSpPr>
          <p:cNvPr id="10" name="Oval 9">
            <a:extLst>
              <a:ext uri="{FF2B5EF4-FFF2-40B4-BE49-F238E27FC236}">
                <a16:creationId xmlns:a16="http://schemas.microsoft.com/office/drawing/2014/main" id="{FCEA1A07-9C97-DBD6-B1EC-76D518324CFB}"/>
              </a:ext>
            </a:extLst>
          </p:cNvPr>
          <p:cNvSpPr>
            <a:spLocks noChangeAspect="1"/>
          </p:cNvSpPr>
          <p:nvPr/>
        </p:nvSpPr>
        <p:spPr>
          <a:xfrm>
            <a:off x="1023169" y="2056977"/>
            <a:ext cx="1001026" cy="916695"/>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F</a:t>
            </a:r>
          </a:p>
        </p:txBody>
      </p:sp>
      <p:sp>
        <p:nvSpPr>
          <p:cNvPr id="11" name="Oval 10">
            <a:extLst>
              <a:ext uri="{FF2B5EF4-FFF2-40B4-BE49-F238E27FC236}">
                <a16:creationId xmlns:a16="http://schemas.microsoft.com/office/drawing/2014/main" id="{CB71F609-500B-0867-012D-0225A346AFCE}"/>
              </a:ext>
            </a:extLst>
          </p:cNvPr>
          <p:cNvSpPr>
            <a:spLocks noChangeAspect="1"/>
          </p:cNvSpPr>
          <p:nvPr/>
        </p:nvSpPr>
        <p:spPr>
          <a:xfrm>
            <a:off x="2024195" y="2056977"/>
            <a:ext cx="1001026" cy="916695"/>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2" name="Oval 11">
            <a:extLst>
              <a:ext uri="{FF2B5EF4-FFF2-40B4-BE49-F238E27FC236}">
                <a16:creationId xmlns:a16="http://schemas.microsoft.com/office/drawing/2014/main" id="{9C0A620D-3E34-0FA5-7252-BF4B4CF5CAB7}"/>
              </a:ext>
            </a:extLst>
          </p:cNvPr>
          <p:cNvSpPr>
            <a:spLocks noChangeAspect="1"/>
          </p:cNvSpPr>
          <p:nvPr/>
        </p:nvSpPr>
        <p:spPr>
          <a:xfrm>
            <a:off x="3025221" y="2056976"/>
            <a:ext cx="1001026" cy="916695"/>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HS</a:t>
            </a:r>
          </a:p>
        </p:txBody>
      </p:sp>
      <p:sp>
        <p:nvSpPr>
          <p:cNvPr id="13" name="Rectangle 12">
            <a:extLst>
              <a:ext uri="{FF2B5EF4-FFF2-40B4-BE49-F238E27FC236}">
                <a16:creationId xmlns:a16="http://schemas.microsoft.com/office/drawing/2014/main" id="{0997065F-5EF9-E844-602F-22DEC2749F46}"/>
              </a:ext>
            </a:extLst>
          </p:cNvPr>
          <p:cNvSpPr/>
          <p:nvPr/>
        </p:nvSpPr>
        <p:spPr>
          <a:xfrm>
            <a:off x="5627240" y="1732473"/>
            <a:ext cx="2366797" cy="181519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AF171C1-4A09-184C-DA1F-82BBA8BF7D70}"/>
              </a:ext>
            </a:extLst>
          </p:cNvPr>
          <p:cNvSpPr>
            <a:spLocks noChangeAspect="1"/>
          </p:cNvSpPr>
          <p:nvPr/>
        </p:nvSpPr>
        <p:spPr>
          <a:xfrm>
            <a:off x="5918153" y="1822772"/>
            <a:ext cx="1784973" cy="1634599"/>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F/S/HS</a:t>
            </a:r>
          </a:p>
        </p:txBody>
      </p:sp>
      <p:sp>
        <p:nvSpPr>
          <p:cNvPr id="15" name="TextBox 14">
            <a:extLst>
              <a:ext uri="{FF2B5EF4-FFF2-40B4-BE49-F238E27FC236}">
                <a16:creationId xmlns:a16="http://schemas.microsoft.com/office/drawing/2014/main" id="{1ABD3A24-AEB6-13ED-D585-AD4267CF8660}"/>
              </a:ext>
            </a:extLst>
          </p:cNvPr>
          <p:cNvSpPr txBox="1"/>
          <p:nvPr/>
        </p:nvSpPr>
        <p:spPr>
          <a:xfrm>
            <a:off x="3203816" y="3184982"/>
            <a:ext cx="2978726" cy="523220"/>
          </a:xfrm>
          <a:prstGeom prst="rect">
            <a:avLst/>
          </a:prstGeom>
          <a:solidFill>
            <a:schemeClr val="bg1"/>
          </a:solidFill>
        </p:spPr>
        <p:txBody>
          <a:bodyPr wrap="square" rtlCol="0">
            <a:spAutoFit/>
          </a:bodyPr>
          <a:lstStyle/>
          <a:p>
            <a:pPr algn="ctr"/>
            <a:r>
              <a:rPr lang="en-US" sz="2800" dirty="0">
                <a:solidFill>
                  <a:schemeClr val="accent2">
                    <a:lumMod val="60000"/>
                    <a:lumOff val="40000"/>
                  </a:schemeClr>
                </a:solidFill>
                <a:latin typeface="RocaOne-Bold" pitchFamily="2" charset="77"/>
              </a:rPr>
              <a:t>CORRECTION!</a:t>
            </a:r>
          </a:p>
        </p:txBody>
      </p:sp>
    </p:spTree>
    <p:extLst>
      <p:ext uri="{BB962C8B-B14F-4D97-AF65-F5344CB8AC3E}">
        <p14:creationId xmlns:p14="http://schemas.microsoft.com/office/powerpoint/2010/main" val="7514949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p:txBody>
          <a:bodyPr/>
          <a:lstStyle/>
          <a:p>
            <a:r>
              <a:rPr lang="en-US" dirty="0"/>
              <a:t>C. Held Together – </a:t>
            </a:r>
            <a:r>
              <a:rPr lang="en-US" dirty="0">
                <a:solidFill>
                  <a:schemeClr val="accent2">
                    <a:lumMod val="60000"/>
                    <a:lumOff val="40000"/>
                  </a:schemeClr>
                </a:solidFill>
              </a:rPr>
              <a:t>Errors</a:t>
            </a:r>
          </a:p>
        </p:txBody>
      </p:sp>
      <p:sp>
        <p:nvSpPr>
          <p:cNvPr id="3" name="Content Placeholder 2">
            <a:extLst>
              <a:ext uri="{FF2B5EF4-FFF2-40B4-BE49-F238E27FC236}">
                <a16:creationId xmlns:a16="http://schemas.microsoft.com/office/drawing/2014/main" id="{6AD2672E-C9E9-2B2C-6B6F-5997CAC9F47A}"/>
              </a:ext>
            </a:extLst>
          </p:cNvPr>
          <p:cNvSpPr>
            <a:spLocks noGrp="1"/>
          </p:cNvSpPr>
          <p:nvPr>
            <p:ph idx="1"/>
          </p:nvPr>
        </p:nvSpPr>
        <p:spPr>
          <a:xfrm>
            <a:off x="628650" y="1167619"/>
            <a:ext cx="7886700" cy="655153"/>
          </a:xfrm>
        </p:spPr>
        <p:txBody>
          <a:bodyPr>
            <a:normAutofit/>
          </a:bodyPr>
          <a:lstStyle/>
          <a:p>
            <a:pPr algn="ctr"/>
            <a:r>
              <a:rPr lang="en-US" dirty="0"/>
              <a:t>Tritheism vs. Modalism</a:t>
            </a: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55</a:t>
            </a:fld>
            <a:endParaRPr lang="en-US"/>
          </a:p>
        </p:txBody>
      </p:sp>
      <p:sp>
        <p:nvSpPr>
          <p:cNvPr id="7" name="Content Placeholder 2">
            <a:extLst>
              <a:ext uri="{FF2B5EF4-FFF2-40B4-BE49-F238E27FC236}">
                <a16:creationId xmlns:a16="http://schemas.microsoft.com/office/drawing/2014/main" id="{E0E3154D-129A-AB18-4B49-20C86B90E7E1}"/>
              </a:ext>
            </a:extLst>
          </p:cNvPr>
          <p:cNvSpPr txBox="1">
            <a:spLocks/>
          </p:cNvSpPr>
          <p:nvPr/>
        </p:nvSpPr>
        <p:spPr>
          <a:xfrm>
            <a:off x="628650" y="3699164"/>
            <a:ext cx="7886700" cy="28401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RocaOne-Lt" pitchFamily="2" charset="77"/>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800" b="0" kern="1200">
                <a:solidFill>
                  <a:schemeClr val="tx1"/>
                </a:solidFill>
                <a:latin typeface="RocaOne-L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0" kern="1200">
                <a:solidFill>
                  <a:schemeClr val="tx1"/>
                </a:solidFill>
                <a:latin typeface="RocaOne-L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kern="1200">
                <a:solidFill>
                  <a:schemeClr val="tx1"/>
                </a:solidFill>
                <a:latin typeface="RocaOne-L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0" kern="1200">
                <a:solidFill>
                  <a:schemeClr val="tx1"/>
                </a:solidFill>
                <a:latin typeface="RocaOne-L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Matthew 28:19  </a:t>
            </a:r>
          </a:p>
          <a:p>
            <a:pPr algn="ctr"/>
            <a:r>
              <a:rPr lang="en-US" dirty="0"/>
              <a:t>...baptizing them in  the name </a:t>
            </a:r>
          </a:p>
          <a:p>
            <a:pPr algn="ctr"/>
            <a:r>
              <a:rPr lang="en-US" dirty="0"/>
              <a:t>of the Father and </a:t>
            </a:r>
          </a:p>
          <a:p>
            <a:pPr algn="ctr"/>
            <a:r>
              <a:rPr lang="en-US" dirty="0"/>
              <a:t>of the Son and </a:t>
            </a:r>
          </a:p>
          <a:p>
            <a:pPr algn="ctr"/>
            <a:r>
              <a:rPr lang="en-US" dirty="0"/>
              <a:t>of the Holy Spirit,</a:t>
            </a:r>
          </a:p>
          <a:p>
            <a:pPr algn="ctr"/>
            <a:endParaRPr lang="en-US" dirty="0"/>
          </a:p>
        </p:txBody>
      </p:sp>
      <p:sp>
        <p:nvSpPr>
          <p:cNvPr id="6" name="Rectangle 5">
            <a:extLst>
              <a:ext uri="{FF2B5EF4-FFF2-40B4-BE49-F238E27FC236}">
                <a16:creationId xmlns:a16="http://schemas.microsoft.com/office/drawing/2014/main" id="{7B51A054-4D53-F6DD-778B-773F1F679CA5}"/>
              </a:ext>
            </a:extLst>
          </p:cNvPr>
          <p:cNvSpPr/>
          <p:nvPr/>
        </p:nvSpPr>
        <p:spPr>
          <a:xfrm>
            <a:off x="889871" y="1971320"/>
            <a:ext cx="3269673" cy="108800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FF58324-F0B1-B370-8F8D-1F6020F36EFD}"/>
              </a:ext>
            </a:extLst>
          </p:cNvPr>
          <p:cNvSpPr txBox="1"/>
          <p:nvPr/>
        </p:nvSpPr>
        <p:spPr>
          <a:xfrm>
            <a:off x="2167128" y="2286000"/>
            <a:ext cx="184731" cy="369332"/>
          </a:xfrm>
          <a:prstGeom prst="rect">
            <a:avLst/>
          </a:prstGeom>
          <a:noFill/>
          <a:ln>
            <a:noFill/>
          </a:ln>
        </p:spPr>
        <p:txBody>
          <a:bodyPr wrap="none" rtlCol="0">
            <a:spAutoFit/>
          </a:bodyPr>
          <a:lstStyle/>
          <a:p>
            <a:endParaRPr lang="en-US" dirty="0"/>
          </a:p>
        </p:txBody>
      </p:sp>
      <p:sp>
        <p:nvSpPr>
          <p:cNvPr id="10" name="Oval 9">
            <a:extLst>
              <a:ext uri="{FF2B5EF4-FFF2-40B4-BE49-F238E27FC236}">
                <a16:creationId xmlns:a16="http://schemas.microsoft.com/office/drawing/2014/main" id="{FCEA1A07-9C97-DBD6-B1EC-76D518324CFB}"/>
              </a:ext>
            </a:extLst>
          </p:cNvPr>
          <p:cNvSpPr>
            <a:spLocks noChangeAspect="1"/>
          </p:cNvSpPr>
          <p:nvPr/>
        </p:nvSpPr>
        <p:spPr>
          <a:xfrm>
            <a:off x="1023169" y="2056977"/>
            <a:ext cx="1001026" cy="916695"/>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F</a:t>
            </a:r>
          </a:p>
        </p:txBody>
      </p:sp>
      <p:sp>
        <p:nvSpPr>
          <p:cNvPr id="11" name="Oval 10">
            <a:extLst>
              <a:ext uri="{FF2B5EF4-FFF2-40B4-BE49-F238E27FC236}">
                <a16:creationId xmlns:a16="http://schemas.microsoft.com/office/drawing/2014/main" id="{CB71F609-500B-0867-012D-0225A346AFCE}"/>
              </a:ext>
            </a:extLst>
          </p:cNvPr>
          <p:cNvSpPr>
            <a:spLocks noChangeAspect="1"/>
          </p:cNvSpPr>
          <p:nvPr/>
        </p:nvSpPr>
        <p:spPr>
          <a:xfrm>
            <a:off x="2024195" y="2056977"/>
            <a:ext cx="1001026" cy="916695"/>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2" name="Oval 11">
            <a:extLst>
              <a:ext uri="{FF2B5EF4-FFF2-40B4-BE49-F238E27FC236}">
                <a16:creationId xmlns:a16="http://schemas.microsoft.com/office/drawing/2014/main" id="{9C0A620D-3E34-0FA5-7252-BF4B4CF5CAB7}"/>
              </a:ext>
            </a:extLst>
          </p:cNvPr>
          <p:cNvSpPr>
            <a:spLocks noChangeAspect="1"/>
          </p:cNvSpPr>
          <p:nvPr/>
        </p:nvSpPr>
        <p:spPr>
          <a:xfrm>
            <a:off x="3025221" y="2056976"/>
            <a:ext cx="1001026" cy="916695"/>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HS</a:t>
            </a:r>
          </a:p>
        </p:txBody>
      </p:sp>
      <p:sp>
        <p:nvSpPr>
          <p:cNvPr id="13" name="Rectangle 12">
            <a:extLst>
              <a:ext uri="{FF2B5EF4-FFF2-40B4-BE49-F238E27FC236}">
                <a16:creationId xmlns:a16="http://schemas.microsoft.com/office/drawing/2014/main" id="{0997065F-5EF9-E844-602F-22DEC2749F46}"/>
              </a:ext>
            </a:extLst>
          </p:cNvPr>
          <p:cNvSpPr/>
          <p:nvPr/>
        </p:nvSpPr>
        <p:spPr>
          <a:xfrm>
            <a:off x="5627240" y="1732473"/>
            <a:ext cx="2366797" cy="181519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AF171C1-4A09-184C-DA1F-82BBA8BF7D70}"/>
              </a:ext>
            </a:extLst>
          </p:cNvPr>
          <p:cNvSpPr>
            <a:spLocks noChangeAspect="1"/>
          </p:cNvSpPr>
          <p:nvPr/>
        </p:nvSpPr>
        <p:spPr>
          <a:xfrm>
            <a:off x="5918153" y="1822772"/>
            <a:ext cx="1784973" cy="1634599"/>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F/S/HS</a:t>
            </a:r>
          </a:p>
        </p:txBody>
      </p:sp>
      <p:sp>
        <p:nvSpPr>
          <p:cNvPr id="8" name="TextBox 7">
            <a:extLst>
              <a:ext uri="{FF2B5EF4-FFF2-40B4-BE49-F238E27FC236}">
                <a16:creationId xmlns:a16="http://schemas.microsoft.com/office/drawing/2014/main" id="{70F63610-52B1-9787-46FC-B943C2E608B5}"/>
              </a:ext>
            </a:extLst>
          </p:cNvPr>
          <p:cNvSpPr txBox="1"/>
          <p:nvPr/>
        </p:nvSpPr>
        <p:spPr>
          <a:xfrm>
            <a:off x="3203816" y="3184982"/>
            <a:ext cx="2978726" cy="523220"/>
          </a:xfrm>
          <a:prstGeom prst="rect">
            <a:avLst/>
          </a:prstGeom>
          <a:solidFill>
            <a:schemeClr val="bg1"/>
          </a:solidFill>
        </p:spPr>
        <p:txBody>
          <a:bodyPr wrap="square" rtlCol="0">
            <a:spAutoFit/>
          </a:bodyPr>
          <a:lstStyle/>
          <a:p>
            <a:pPr algn="ctr"/>
            <a:r>
              <a:rPr lang="en-US" sz="2800" dirty="0">
                <a:solidFill>
                  <a:schemeClr val="accent2">
                    <a:lumMod val="60000"/>
                    <a:lumOff val="40000"/>
                  </a:schemeClr>
                </a:solidFill>
                <a:latin typeface="RocaOne-Bold" pitchFamily="2" charset="77"/>
              </a:rPr>
              <a:t>CORRECTION!</a:t>
            </a:r>
          </a:p>
        </p:txBody>
      </p:sp>
    </p:spTree>
    <p:extLst>
      <p:ext uri="{BB962C8B-B14F-4D97-AF65-F5344CB8AC3E}">
        <p14:creationId xmlns:p14="http://schemas.microsoft.com/office/powerpoint/2010/main" val="8346635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5D5D2-563E-79C7-2AE5-53A289752366}"/>
              </a:ext>
            </a:extLst>
          </p:cNvPr>
          <p:cNvSpPr>
            <a:spLocks noGrp="1"/>
          </p:cNvSpPr>
          <p:nvPr>
            <p:ph type="title"/>
          </p:nvPr>
        </p:nvSpPr>
        <p:spPr/>
        <p:txBody>
          <a:bodyPr/>
          <a:lstStyle/>
          <a:p>
            <a:r>
              <a:rPr lang="en-US" dirty="0"/>
              <a:t>Epilogue…</a:t>
            </a:r>
          </a:p>
        </p:txBody>
      </p:sp>
      <p:sp>
        <p:nvSpPr>
          <p:cNvPr id="3" name="Content Placeholder 2">
            <a:extLst>
              <a:ext uri="{FF2B5EF4-FFF2-40B4-BE49-F238E27FC236}">
                <a16:creationId xmlns:a16="http://schemas.microsoft.com/office/drawing/2014/main" id="{B6DF6EF5-ABBD-0C15-80B2-1F3346A4FFC3}"/>
              </a:ext>
            </a:extLst>
          </p:cNvPr>
          <p:cNvSpPr>
            <a:spLocks noGrp="1"/>
          </p:cNvSpPr>
          <p:nvPr>
            <p:ph idx="1"/>
          </p:nvPr>
        </p:nvSpPr>
        <p:spPr>
          <a:xfrm>
            <a:off x="628651" y="1284637"/>
            <a:ext cx="4566804" cy="5276938"/>
          </a:xfrm>
        </p:spPr>
        <p:txBody>
          <a:bodyPr>
            <a:normAutofit/>
          </a:bodyPr>
          <a:lstStyle/>
          <a:p>
            <a:r>
              <a:rPr lang="en-US" dirty="0"/>
              <a:t>It is the year 150 AD... Leaders from Shema People and TWGC are still disturbing your sheep.</a:t>
            </a:r>
          </a:p>
          <a:p>
            <a:endParaRPr lang="en-US" dirty="0"/>
          </a:p>
          <a:p>
            <a:r>
              <a:rPr lang="en-US" dirty="0"/>
              <a:t>Compared to your earlier response, what is one main thing you would </a:t>
            </a:r>
            <a:r>
              <a:rPr lang="en-US" dirty="0" err="1"/>
              <a:t>emphasise</a:t>
            </a:r>
            <a:r>
              <a:rPr lang="en-US" dirty="0"/>
              <a:t> to your young confused congregation to guard them?</a:t>
            </a:r>
          </a:p>
        </p:txBody>
      </p:sp>
      <p:sp>
        <p:nvSpPr>
          <p:cNvPr id="4" name="Slide Number Placeholder 3">
            <a:extLst>
              <a:ext uri="{FF2B5EF4-FFF2-40B4-BE49-F238E27FC236}">
                <a16:creationId xmlns:a16="http://schemas.microsoft.com/office/drawing/2014/main" id="{3E491302-8897-95FA-514C-9FEA09B4C3EE}"/>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56</a:t>
            </a:fld>
            <a:endParaRPr lang="en-US"/>
          </a:p>
        </p:txBody>
      </p:sp>
      <p:pic>
        <p:nvPicPr>
          <p:cNvPr id="2052" name="Picture 4" descr="a group of men standing next to each other">
            <a:extLst>
              <a:ext uri="{FF2B5EF4-FFF2-40B4-BE49-F238E27FC236}">
                <a16:creationId xmlns:a16="http://schemas.microsoft.com/office/drawing/2014/main" id="{6E1D8C30-1FB0-E996-E468-D5464D5A80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753" r="21139"/>
          <a:stretch/>
        </p:blipFill>
        <p:spPr bwMode="auto">
          <a:xfrm>
            <a:off x="5902551" y="1367643"/>
            <a:ext cx="2212398" cy="23382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rble Statue of Poseidon from the Island of Melos Temple - Bible History">
            <a:extLst>
              <a:ext uri="{FF2B5EF4-FFF2-40B4-BE49-F238E27FC236}">
                <a16:creationId xmlns:a16="http://schemas.microsoft.com/office/drawing/2014/main" id="{E19AE5B4-6D0D-B155-2B44-C70382EB6E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5087" y="3976255"/>
            <a:ext cx="1547326" cy="2439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4304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6EA2-5136-FA72-093E-8BCA1B79251B}"/>
              </a:ext>
            </a:extLst>
          </p:cNvPr>
          <p:cNvSpPr>
            <a:spLocks noGrp="1"/>
          </p:cNvSpPr>
          <p:nvPr>
            <p:ph type="title"/>
          </p:nvPr>
        </p:nvSpPr>
        <p:spPr>
          <a:xfrm>
            <a:off x="628649" y="442127"/>
            <a:ext cx="8364955" cy="943328"/>
          </a:xfrm>
        </p:spPr>
        <p:txBody>
          <a:bodyPr/>
          <a:lstStyle/>
          <a:p>
            <a:r>
              <a:rPr lang="en-US" dirty="0"/>
              <a:t>In Christ Alone</a:t>
            </a:r>
          </a:p>
        </p:txBody>
      </p:sp>
      <p:sp>
        <p:nvSpPr>
          <p:cNvPr id="4" name="TextBox 3">
            <a:extLst>
              <a:ext uri="{FF2B5EF4-FFF2-40B4-BE49-F238E27FC236}">
                <a16:creationId xmlns:a16="http://schemas.microsoft.com/office/drawing/2014/main" id="{ACE2DF95-EA8C-8634-93FD-EA4084D6F3B7}"/>
              </a:ext>
            </a:extLst>
          </p:cNvPr>
          <p:cNvSpPr txBox="1"/>
          <p:nvPr/>
        </p:nvSpPr>
        <p:spPr>
          <a:xfrm>
            <a:off x="2167128" y="228600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1D040905-2F25-A6BB-7608-F170793FFAF1}"/>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57</a:t>
            </a:fld>
            <a:endParaRPr lang="en-US"/>
          </a:p>
        </p:txBody>
      </p:sp>
      <p:pic>
        <p:nvPicPr>
          <p:cNvPr id="3" name="Online Media 2" descr="In Christ Alone - Keith &amp; Kristyn Getty, CityAlight (Official Lyric Video)">
            <a:hlinkClick r:id="" action="ppaction://media"/>
            <a:extLst>
              <a:ext uri="{FF2B5EF4-FFF2-40B4-BE49-F238E27FC236}">
                <a16:creationId xmlns:a16="http://schemas.microsoft.com/office/drawing/2014/main" id="{4785BC80-C467-FA7B-4D1B-ACD60E94948E}"/>
              </a:ext>
            </a:extLst>
          </p:cNvPr>
          <p:cNvPicPr>
            <a:picLocks noRot="1" noChangeAspect="1"/>
          </p:cNvPicPr>
          <p:nvPr>
            <a:videoFile r:link="rId1"/>
          </p:nvPr>
        </p:nvPicPr>
        <p:blipFill>
          <a:blip r:embed="rId4"/>
          <a:stretch>
            <a:fillRect/>
          </a:stretch>
        </p:blipFill>
        <p:spPr>
          <a:xfrm>
            <a:off x="371474" y="1471180"/>
            <a:ext cx="8370965" cy="4729595"/>
          </a:xfrm>
          <a:prstGeom prst="rect">
            <a:avLst/>
          </a:prstGeom>
        </p:spPr>
      </p:pic>
    </p:spTree>
    <p:extLst>
      <p:ext uri="{BB962C8B-B14F-4D97-AF65-F5344CB8AC3E}">
        <p14:creationId xmlns:p14="http://schemas.microsoft.com/office/powerpoint/2010/main" val="266216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43C6E-C32B-EEC9-1619-772B94D9A458}"/>
              </a:ext>
            </a:extLst>
          </p:cNvPr>
          <p:cNvSpPr>
            <a:spLocks noGrp="1"/>
          </p:cNvSpPr>
          <p:nvPr>
            <p:ph type="title"/>
          </p:nvPr>
        </p:nvSpPr>
        <p:spPr>
          <a:xfrm>
            <a:off x="628650" y="442127"/>
            <a:ext cx="7886700" cy="655153"/>
          </a:xfrm>
        </p:spPr>
        <p:txBody>
          <a:bodyPr>
            <a:normAutofit/>
          </a:bodyPr>
          <a:lstStyle/>
          <a:p>
            <a:r>
              <a:rPr lang="en-US" dirty="0"/>
              <a:t>Centrality of Christology</a:t>
            </a:r>
          </a:p>
        </p:txBody>
      </p:sp>
      <p:sp>
        <p:nvSpPr>
          <p:cNvPr id="3" name="Content Placeholder 2">
            <a:extLst>
              <a:ext uri="{FF2B5EF4-FFF2-40B4-BE49-F238E27FC236}">
                <a16:creationId xmlns:a16="http://schemas.microsoft.com/office/drawing/2014/main" id="{5D8FE754-3830-0EC3-1FF1-E9C2C859D849}"/>
              </a:ext>
            </a:extLst>
          </p:cNvPr>
          <p:cNvSpPr>
            <a:spLocks noGrp="1"/>
          </p:cNvSpPr>
          <p:nvPr>
            <p:ph idx="4294967295"/>
          </p:nvPr>
        </p:nvSpPr>
        <p:spPr>
          <a:xfrm>
            <a:off x="828676" y="1423337"/>
            <a:ext cx="7317798" cy="4961889"/>
          </a:xfrm>
        </p:spPr>
        <p:txBody>
          <a:bodyPr>
            <a:normAutofit/>
          </a:bodyPr>
          <a:lstStyle/>
          <a:p>
            <a:r>
              <a:rPr lang="en-US" dirty="0"/>
              <a:t>Know Christ = Know God</a:t>
            </a:r>
          </a:p>
          <a:p>
            <a:pPr marL="457200" indent="-457200">
              <a:buFont typeface="Arial" panose="020B0604020202020204" pitchFamily="34" charset="0"/>
              <a:buChar char="•"/>
            </a:pPr>
            <a:r>
              <a:rPr lang="en-SG" dirty="0"/>
              <a:t>“No one knows the Father except the Son and anyone to whom the Son chooses to reveal him” (</a:t>
            </a:r>
            <a:r>
              <a:rPr lang="en-SG" b="1" dirty="0"/>
              <a:t>Matthew 11:27</a:t>
            </a:r>
            <a:r>
              <a:rPr lang="en-SG" dirty="0"/>
              <a:t>). </a:t>
            </a:r>
          </a:p>
          <a:p>
            <a:pPr marL="457200" indent="-457200">
              <a:buFont typeface="Arial" panose="020B0604020202020204" pitchFamily="34" charset="0"/>
              <a:buChar char="•"/>
            </a:pPr>
            <a:r>
              <a:rPr lang="en-SG" dirty="0"/>
              <a:t>“Whoever has seen me has seen the Father” (</a:t>
            </a:r>
            <a:r>
              <a:rPr lang="en-SG" b="1" dirty="0"/>
              <a:t>John 14:9</a:t>
            </a:r>
            <a:r>
              <a:rPr lang="en-SG" dirty="0"/>
              <a:t>). </a:t>
            </a:r>
          </a:p>
          <a:p>
            <a:pPr marL="457200" indent="-457200">
              <a:buFont typeface="Arial" panose="020B0604020202020204" pitchFamily="34" charset="0"/>
              <a:buChar char="•"/>
            </a:pPr>
            <a:r>
              <a:rPr lang="en-SG" dirty="0"/>
              <a:t>“the image of the invisible God” (</a:t>
            </a:r>
            <a:r>
              <a:rPr lang="en-SG" b="1" dirty="0"/>
              <a:t>Colossians 1:15</a:t>
            </a:r>
            <a:r>
              <a:rPr lang="en-SG" dirty="0"/>
              <a:t>). </a:t>
            </a:r>
          </a:p>
          <a:p>
            <a:endParaRPr lang="en-US" dirty="0"/>
          </a:p>
        </p:txBody>
      </p:sp>
      <p:sp>
        <p:nvSpPr>
          <p:cNvPr id="4" name="Slide Number Placeholder 3">
            <a:extLst>
              <a:ext uri="{FF2B5EF4-FFF2-40B4-BE49-F238E27FC236}">
                <a16:creationId xmlns:a16="http://schemas.microsoft.com/office/drawing/2014/main" id="{0D9D9B3C-E290-A5A9-7C3A-7D4E895D6E27}"/>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6</a:t>
            </a:fld>
            <a:endParaRPr lang="en-US"/>
          </a:p>
        </p:txBody>
      </p:sp>
    </p:spTree>
    <p:extLst>
      <p:ext uri="{BB962C8B-B14F-4D97-AF65-F5344CB8AC3E}">
        <p14:creationId xmlns:p14="http://schemas.microsoft.com/office/powerpoint/2010/main" val="52923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43C6E-C32B-EEC9-1619-772B94D9A458}"/>
              </a:ext>
            </a:extLst>
          </p:cNvPr>
          <p:cNvSpPr>
            <a:spLocks noGrp="1"/>
          </p:cNvSpPr>
          <p:nvPr>
            <p:ph type="title"/>
          </p:nvPr>
        </p:nvSpPr>
        <p:spPr>
          <a:xfrm>
            <a:off x="628650" y="442127"/>
            <a:ext cx="7886700" cy="655153"/>
          </a:xfrm>
        </p:spPr>
        <p:txBody>
          <a:bodyPr>
            <a:normAutofit/>
          </a:bodyPr>
          <a:lstStyle/>
          <a:p>
            <a:r>
              <a:rPr lang="en-US" dirty="0"/>
              <a:t>Centrality of Christology</a:t>
            </a:r>
          </a:p>
        </p:txBody>
      </p:sp>
      <p:sp>
        <p:nvSpPr>
          <p:cNvPr id="3" name="Content Placeholder 2">
            <a:extLst>
              <a:ext uri="{FF2B5EF4-FFF2-40B4-BE49-F238E27FC236}">
                <a16:creationId xmlns:a16="http://schemas.microsoft.com/office/drawing/2014/main" id="{5D8FE754-3830-0EC3-1FF1-E9C2C859D849}"/>
              </a:ext>
            </a:extLst>
          </p:cNvPr>
          <p:cNvSpPr>
            <a:spLocks noGrp="1"/>
          </p:cNvSpPr>
          <p:nvPr>
            <p:ph idx="4294967295"/>
          </p:nvPr>
        </p:nvSpPr>
        <p:spPr>
          <a:xfrm>
            <a:off x="828676" y="1423337"/>
            <a:ext cx="7317798" cy="5171427"/>
          </a:xfrm>
        </p:spPr>
        <p:txBody>
          <a:bodyPr>
            <a:normAutofit/>
          </a:bodyPr>
          <a:lstStyle/>
          <a:p>
            <a:r>
              <a:rPr lang="en-GB" dirty="0"/>
              <a:t>Seek Christ find Life</a:t>
            </a:r>
            <a:endParaRPr lang="en-SG" dirty="0"/>
          </a:p>
          <a:p>
            <a:pPr marL="457200" indent="-457200">
              <a:buFont typeface="Arial" panose="020B0604020202020204" pitchFamily="34" charset="0"/>
              <a:buChar char="•"/>
            </a:pPr>
            <a:r>
              <a:rPr lang="en-SG" dirty="0"/>
              <a:t>“I am the resurrection and the life. Whoever believes in me, though he die, yet shall he live” (</a:t>
            </a:r>
            <a:r>
              <a:rPr lang="en-SG" b="1" dirty="0"/>
              <a:t>John 11:25</a:t>
            </a:r>
            <a:r>
              <a:rPr lang="en-SG" dirty="0"/>
              <a:t>). </a:t>
            </a:r>
          </a:p>
          <a:p>
            <a:pPr marL="457200" indent="-457200">
              <a:buFont typeface="Arial" panose="020B0604020202020204" pitchFamily="34" charset="0"/>
              <a:buChar char="•"/>
            </a:pPr>
            <a:r>
              <a:rPr lang="en-SG" dirty="0"/>
              <a:t>“The life was made manifest, and we have seen it” (</a:t>
            </a:r>
            <a:r>
              <a:rPr lang="en-SG" b="1" dirty="0"/>
              <a:t>1 John 1:2</a:t>
            </a:r>
            <a:r>
              <a:rPr lang="en-SG" dirty="0"/>
              <a:t>). </a:t>
            </a:r>
          </a:p>
          <a:p>
            <a:pPr marL="457200" indent="-457200">
              <a:buFont typeface="Arial" panose="020B0604020202020204" pitchFamily="34" charset="0"/>
              <a:buChar char="•"/>
            </a:pPr>
            <a:r>
              <a:rPr lang="en-SG" dirty="0"/>
              <a:t> “and this life is in his Son” (</a:t>
            </a:r>
            <a:r>
              <a:rPr lang="en-SG" b="1" dirty="0"/>
              <a:t>1 John 5:11</a:t>
            </a:r>
            <a:r>
              <a:rPr lang="en-SG" dirty="0"/>
              <a:t>). </a:t>
            </a:r>
            <a:endParaRPr lang="en-US" dirty="0"/>
          </a:p>
        </p:txBody>
      </p:sp>
      <p:sp>
        <p:nvSpPr>
          <p:cNvPr id="4" name="Slide Number Placeholder 3">
            <a:extLst>
              <a:ext uri="{FF2B5EF4-FFF2-40B4-BE49-F238E27FC236}">
                <a16:creationId xmlns:a16="http://schemas.microsoft.com/office/drawing/2014/main" id="{0D9D9B3C-E290-A5A9-7C3A-7D4E895D6E27}"/>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7</a:t>
            </a:fld>
            <a:endParaRPr lang="en-US"/>
          </a:p>
        </p:txBody>
      </p:sp>
    </p:spTree>
    <p:extLst>
      <p:ext uri="{BB962C8B-B14F-4D97-AF65-F5344CB8AC3E}">
        <p14:creationId xmlns:p14="http://schemas.microsoft.com/office/powerpoint/2010/main" val="2534853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43C6E-C32B-EEC9-1619-772B94D9A458}"/>
              </a:ext>
            </a:extLst>
          </p:cNvPr>
          <p:cNvSpPr>
            <a:spLocks noGrp="1"/>
          </p:cNvSpPr>
          <p:nvPr>
            <p:ph type="title"/>
          </p:nvPr>
        </p:nvSpPr>
        <p:spPr>
          <a:xfrm>
            <a:off x="628650" y="442127"/>
            <a:ext cx="7886700" cy="655153"/>
          </a:xfrm>
        </p:spPr>
        <p:txBody>
          <a:bodyPr>
            <a:normAutofit/>
          </a:bodyPr>
          <a:lstStyle/>
          <a:p>
            <a:r>
              <a:rPr lang="en-US" dirty="0"/>
              <a:t>Centrality of Christology</a:t>
            </a:r>
          </a:p>
        </p:txBody>
      </p:sp>
      <p:sp>
        <p:nvSpPr>
          <p:cNvPr id="3" name="Content Placeholder 2">
            <a:extLst>
              <a:ext uri="{FF2B5EF4-FFF2-40B4-BE49-F238E27FC236}">
                <a16:creationId xmlns:a16="http://schemas.microsoft.com/office/drawing/2014/main" id="{5D8FE754-3830-0EC3-1FF1-E9C2C859D849}"/>
              </a:ext>
            </a:extLst>
          </p:cNvPr>
          <p:cNvSpPr>
            <a:spLocks noGrp="1"/>
          </p:cNvSpPr>
          <p:nvPr>
            <p:ph idx="4294967295"/>
          </p:nvPr>
        </p:nvSpPr>
        <p:spPr>
          <a:xfrm>
            <a:off x="4225636" y="1423337"/>
            <a:ext cx="4502728" cy="5171427"/>
          </a:xfrm>
        </p:spPr>
        <p:txBody>
          <a:bodyPr>
            <a:normAutofit/>
          </a:bodyPr>
          <a:lstStyle/>
          <a:p>
            <a:r>
              <a:rPr lang="en-SG" dirty="0"/>
              <a:t>“Christ is the sum and substance of the gospel; he is in himself all theology, the incarnation of every precious truth.”</a:t>
            </a:r>
          </a:p>
          <a:p>
            <a:endParaRPr lang="en-SG" dirty="0"/>
          </a:p>
          <a:p>
            <a:r>
              <a:rPr lang="en-SG" dirty="0"/>
              <a:t>Charles Spurgeon</a:t>
            </a:r>
          </a:p>
        </p:txBody>
      </p:sp>
      <p:sp>
        <p:nvSpPr>
          <p:cNvPr id="4" name="Slide Number Placeholder 3">
            <a:extLst>
              <a:ext uri="{FF2B5EF4-FFF2-40B4-BE49-F238E27FC236}">
                <a16:creationId xmlns:a16="http://schemas.microsoft.com/office/drawing/2014/main" id="{0D9D9B3C-E290-A5A9-7C3A-7D4E895D6E27}"/>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8</a:t>
            </a:fld>
            <a:endParaRPr lang="en-US"/>
          </a:p>
        </p:txBody>
      </p:sp>
      <p:pic>
        <p:nvPicPr>
          <p:cNvPr id="27650" name="Picture 2" descr="CH Spurgeon – the Prince of Preachers ...">
            <a:extLst>
              <a:ext uri="{FF2B5EF4-FFF2-40B4-BE49-F238E27FC236}">
                <a16:creationId xmlns:a16="http://schemas.microsoft.com/office/drawing/2014/main" id="{AFF3712C-7467-30E9-A980-81341CDB82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036" y="1556905"/>
            <a:ext cx="28448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674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5D5D2-563E-79C7-2AE5-53A289752366}"/>
              </a:ext>
            </a:extLst>
          </p:cNvPr>
          <p:cNvSpPr>
            <a:spLocks noGrp="1"/>
          </p:cNvSpPr>
          <p:nvPr>
            <p:ph type="title"/>
          </p:nvPr>
        </p:nvSpPr>
        <p:spPr/>
        <p:txBody>
          <a:bodyPr/>
          <a:lstStyle/>
          <a:p>
            <a:r>
              <a:rPr lang="en-US" dirty="0"/>
              <a:t>Imagine and Discuss (30mins)</a:t>
            </a:r>
          </a:p>
        </p:txBody>
      </p:sp>
      <p:sp>
        <p:nvSpPr>
          <p:cNvPr id="3" name="Content Placeholder 2">
            <a:extLst>
              <a:ext uri="{FF2B5EF4-FFF2-40B4-BE49-F238E27FC236}">
                <a16:creationId xmlns:a16="http://schemas.microsoft.com/office/drawing/2014/main" id="{B6DF6EF5-ABBD-0C15-80B2-1F3346A4FFC3}"/>
              </a:ext>
            </a:extLst>
          </p:cNvPr>
          <p:cNvSpPr>
            <a:spLocks noGrp="1"/>
          </p:cNvSpPr>
          <p:nvPr>
            <p:ph idx="1"/>
          </p:nvPr>
        </p:nvSpPr>
        <p:spPr>
          <a:xfrm>
            <a:off x="628651" y="1284637"/>
            <a:ext cx="4566804" cy="5276938"/>
          </a:xfrm>
        </p:spPr>
        <p:txBody>
          <a:bodyPr>
            <a:normAutofit/>
          </a:bodyPr>
          <a:lstStyle/>
          <a:p>
            <a:r>
              <a:rPr lang="en-US" dirty="0"/>
              <a:t>A. What is at stake if we believed in the arguments of Shema People? </a:t>
            </a:r>
          </a:p>
          <a:p>
            <a:r>
              <a:rPr lang="en-US" dirty="0"/>
              <a:t>Why must we maintain that Jesus is fully divine?</a:t>
            </a:r>
          </a:p>
          <a:p>
            <a:endParaRPr lang="en-US" dirty="0"/>
          </a:p>
          <a:p>
            <a:r>
              <a:rPr lang="en-US" dirty="0"/>
              <a:t>B. What is at stake if they believed in the arguments of Truest Way Greek Church? </a:t>
            </a:r>
          </a:p>
          <a:p>
            <a:r>
              <a:rPr lang="en-US" dirty="0"/>
              <a:t>Why must we maintain that Jesus is fully human?</a:t>
            </a:r>
          </a:p>
        </p:txBody>
      </p:sp>
      <p:sp>
        <p:nvSpPr>
          <p:cNvPr id="4" name="Slide Number Placeholder 3">
            <a:extLst>
              <a:ext uri="{FF2B5EF4-FFF2-40B4-BE49-F238E27FC236}">
                <a16:creationId xmlns:a16="http://schemas.microsoft.com/office/drawing/2014/main" id="{3E491302-8897-95FA-514C-9FEA09B4C3EE}"/>
              </a:ext>
            </a:extLst>
          </p:cNvPr>
          <p:cNvSpPr>
            <a:spLocks noGrp="1"/>
          </p:cNvSpPr>
          <p:nvPr>
            <p:ph type="sldNum" sz="quarter" idx="4"/>
          </p:nvPr>
        </p:nvSpPr>
        <p:spPr>
          <a:xfrm>
            <a:off x="8515350" y="6385226"/>
            <a:ext cx="478255" cy="365125"/>
          </a:xfrm>
        </p:spPr>
        <p:txBody>
          <a:bodyPr/>
          <a:lstStyle/>
          <a:p>
            <a:fld id="{092E60C9-588D-E349-8E6F-0B6ABC3027BF}" type="slidenum">
              <a:rPr lang="en-US" smtClean="0"/>
              <a:pPr/>
              <a:t>9</a:t>
            </a:fld>
            <a:endParaRPr lang="en-US"/>
          </a:p>
        </p:txBody>
      </p:sp>
      <p:pic>
        <p:nvPicPr>
          <p:cNvPr id="2052" name="Picture 4" descr="a group of men standing next to each other">
            <a:extLst>
              <a:ext uri="{FF2B5EF4-FFF2-40B4-BE49-F238E27FC236}">
                <a16:creationId xmlns:a16="http://schemas.microsoft.com/office/drawing/2014/main" id="{6E1D8C30-1FB0-E996-E468-D5464D5A80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753" r="21139"/>
          <a:stretch/>
        </p:blipFill>
        <p:spPr bwMode="auto">
          <a:xfrm>
            <a:off x="5902551" y="1367643"/>
            <a:ext cx="2212398" cy="23382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rble Statue of Poseidon from the Island of Melos Temple - Bible History">
            <a:extLst>
              <a:ext uri="{FF2B5EF4-FFF2-40B4-BE49-F238E27FC236}">
                <a16:creationId xmlns:a16="http://schemas.microsoft.com/office/drawing/2014/main" id="{E19AE5B4-6D0D-B155-2B44-C70382EB6E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5087" y="3976255"/>
            <a:ext cx="1547326" cy="2439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6357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13688</TotalTime>
  <Words>7054</Words>
  <Application>Microsoft Macintosh PowerPoint</Application>
  <PresentationFormat>On-screen Show (4:3)</PresentationFormat>
  <Paragraphs>685</Paragraphs>
  <Slides>57</Slides>
  <Notes>56</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Adobe Caslon Pro</vt:lpstr>
      <vt:lpstr>Adobe Caslon Pro Bold</vt:lpstr>
      <vt:lpstr>Arial</vt:lpstr>
      <vt:lpstr>Calibri</vt:lpstr>
      <vt:lpstr>Courier New</vt:lpstr>
      <vt:lpstr>Garamond</vt:lpstr>
      <vt:lpstr>RocaOne-Bold</vt:lpstr>
      <vt:lpstr>RocaOne-Lt</vt:lpstr>
      <vt:lpstr>Wingdings</vt:lpstr>
      <vt:lpstr>Office Theme</vt:lpstr>
      <vt:lpstr>CREDO 2.  ‘And in Jesus Christ His Only Son, Our Lord, who was conceived by the Holy Spirit, born of the Virgin Mary’</vt:lpstr>
      <vt:lpstr>Previously on Credo 1.</vt:lpstr>
      <vt:lpstr>‘I believe in God, the Father Almighty, Creator of heaven and earth.’</vt:lpstr>
      <vt:lpstr>‘I believe in God, the Father Almighty, Creator of heaven and earth.’</vt:lpstr>
      <vt:lpstr>CREDO 2.  ‘And in Jesus Christ His Only Son, Our Lord, who was conceived by the Holy Spirit, born of the Virgin Mary’</vt:lpstr>
      <vt:lpstr>Centrality of Christology</vt:lpstr>
      <vt:lpstr>Centrality of Christology</vt:lpstr>
      <vt:lpstr>Centrality of Christology</vt:lpstr>
      <vt:lpstr>Imagine and Discuss (30mins)</vt:lpstr>
      <vt:lpstr>Continued…</vt:lpstr>
      <vt:lpstr>Continued…</vt:lpstr>
      <vt:lpstr>Give out handout.</vt:lpstr>
      <vt:lpstr>OT Anticipates a Covenant Mediator</vt:lpstr>
      <vt:lpstr>OT Anticipates a Covenant Mediator</vt:lpstr>
      <vt:lpstr>OT Anticipates a Covenant Mediator</vt:lpstr>
      <vt:lpstr>OT Anticipates a Covenant Mediator</vt:lpstr>
      <vt:lpstr>Plan for today. </vt:lpstr>
      <vt:lpstr>Fully Divine and Fully Human</vt:lpstr>
      <vt:lpstr>Plan for today. </vt:lpstr>
      <vt:lpstr>A. Fully Divine – Canon</vt:lpstr>
      <vt:lpstr>A. Fully Divine – Canon</vt:lpstr>
      <vt:lpstr>A. Fully Divine – Canon</vt:lpstr>
      <vt:lpstr>A. Fully Divine – Canon</vt:lpstr>
      <vt:lpstr>A. Fully Divine – Consequence</vt:lpstr>
      <vt:lpstr>Jesus is Lord</vt:lpstr>
      <vt:lpstr>Plan for today. </vt:lpstr>
      <vt:lpstr>B. Fully Human – Canon</vt:lpstr>
      <vt:lpstr>B. Fully Human – Canon</vt:lpstr>
      <vt:lpstr>B. Fully Human – Canon</vt:lpstr>
      <vt:lpstr>B. Fully Human – Canon</vt:lpstr>
      <vt:lpstr>B. Fully Human – Consequence</vt:lpstr>
      <vt:lpstr>B. Fully Human – Consequence</vt:lpstr>
      <vt:lpstr>B. Fully Human – Consequence</vt:lpstr>
      <vt:lpstr>Come Behold the Wondrous Mystery</vt:lpstr>
      <vt:lpstr>Plan for today. </vt:lpstr>
      <vt:lpstr>C. How can the two be held together?</vt:lpstr>
      <vt:lpstr>C. Held Together – Affirmation</vt:lpstr>
      <vt:lpstr>C. Held Together – Affirmation</vt:lpstr>
      <vt:lpstr>C. Held Together – Affirmation</vt:lpstr>
      <vt:lpstr>C. Held Together – Affirmation</vt:lpstr>
      <vt:lpstr>C. Held Together – Affirmation</vt:lpstr>
      <vt:lpstr>C. Held Together – Affirmation</vt:lpstr>
      <vt:lpstr>C. Held Together – Affirmation</vt:lpstr>
      <vt:lpstr>C. Held Together – Affirmation</vt:lpstr>
      <vt:lpstr>C. Held Together – Affirmation</vt:lpstr>
      <vt:lpstr>C. Held Together – Affirmation</vt:lpstr>
      <vt:lpstr>C. Held Together – Affirmation</vt:lpstr>
      <vt:lpstr>C. How can the two be held together?</vt:lpstr>
      <vt:lpstr>C. Held Together – Errors</vt:lpstr>
      <vt:lpstr>C. Held Together – Errors</vt:lpstr>
      <vt:lpstr>C. Held Together – Errors</vt:lpstr>
      <vt:lpstr>C. Held Together – Errors</vt:lpstr>
      <vt:lpstr>C. Held Together – Errors</vt:lpstr>
      <vt:lpstr>C. Held Together – Errors</vt:lpstr>
      <vt:lpstr>C. Held Together – Errors</vt:lpstr>
      <vt:lpstr>Epilogue…</vt:lpstr>
      <vt:lpstr>In Christ Alone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Lee</dc:creator>
  <cp:lastModifiedBy>Charles Lee</cp:lastModifiedBy>
  <cp:revision>148</cp:revision>
  <dcterms:created xsi:type="dcterms:W3CDTF">2023-05-24T06:31:47Z</dcterms:created>
  <dcterms:modified xsi:type="dcterms:W3CDTF">2025-09-11T14:38:53Z</dcterms:modified>
</cp:coreProperties>
</file>