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1"/>
  </p:sldMasterIdLst>
  <p:notesMasterIdLst>
    <p:notesMasterId r:id="rId59"/>
  </p:notesMasterIdLst>
  <p:sldIdLst>
    <p:sldId id="258" r:id="rId2"/>
    <p:sldId id="259" r:id="rId3"/>
    <p:sldId id="365" r:id="rId4"/>
    <p:sldId id="364" r:id="rId5"/>
    <p:sldId id="311" r:id="rId6"/>
    <p:sldId id="257" r:id="rId7"/>
    <p:sldId id="358" r:id="rId8"/>
    <p:sldId id="261" r:id="rId9"/>
    <p:sldId id="276" r:id="rId10"/>
    <p:sldId id="314" r:id="rId11"/>
    <p:sldId id="321" r:id="rId12"/>
    <p:sldId id="319" r:id="rId13"/>
    <p:sldId id="318" r:id="rId14"/>
    <p:sldId id="322" r:id="rId15"/>
    <p:sldId id="323" r:id="rId16"/>
    <p:sldId id="328" r:id="rId17"/>
    <p:sldId id="330" r:id="rId18"/>
    <p:sldId id="332" r:id="rId19"/>
    <p:sldId id="333" r:id="rId20"/>
    <p:sldId id="313" r:id="rId21"/>
    <p:sldId id="326" r:id="rId22"/>
    <p:sldId id="327" r:id="rId23"/>
    <p:sldId id="324" r:id="rId24"/>
    <p:sldId id="329" r:id="rId25"/>
    <p:sldId id="315" r:id="rId26"/>
    <p:sldId id="331" r:id="rId27"/>
    <p:sldId id="334" r:id="rId28"/>
    <p:sldId id="359" r:id="rId29"/>
    <p:sldId id="360" r:id="rId30"/>
    <p:sldId id="317" r:id="rId31"/>
    <p:sldId id="338" r:id="rId32"/>
    <p:sldId id="336" r:id="rId33"/>
    <p:sldId id="339" r:id="rId34"/>
    <p:sldId id="335" r:id="rId35"/>
    <p:sldId id="361" r:id="rId36"/>
    <p:sldId id="340" r:id="rId37"/>
    <p:sldId id="341" r:id="rId38"/>
    <p:sldId id="342" r:id="rId39"/>
    <p:sldId id="344" r:id="rId40"/>
    <p:sldId id="343" r:id="rId41"/>
    <p:sldId id="345" r:id="rId42"/>
    <p:sldId id="285" r:id="rId43"/>
    <p:sldId id="346" r:id="rId44"/>
    <p:sldId id="290" r:id="rId45"/>
    <p:sldId id="356" r:id="rId46"/>
    <p:sldId id="354" r:id="rId47"/>
    <p:sldId id="347" r:id="rId48"/>
    <p:sldId id="348" r:id="rId49"/>
    <p:sldId id="357" r:id="rId50"/>
    <p:sldId id="349" r:id="rId51"/>
    <p:sldId id="350" r:id="rId52"/>
    <p:sldId id="352" r:id="rId53"/>
    <p:sldId id="366" r:id="rId54"/>
    <p:sldId id="367" r:id="rId55"/>
    <p:sldId id="362" r:id="rId56"/>
    <p:sldId id="363" r:id="rId57"/>
    <p:sldId id="353"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450FF"/>
    <a:srgbClr val="A148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130"/>
    <p:restoredTop sz="72630"/>
  </p:normalViewPr>
  <p:slideViewPr>
    <p:cSldViewPr snapToGrid="0" snapToObjects="1">
      <p:cViewPr varScale="1">
        <p:scale>
          <a:sx n="93" d="100"/>
          <a:sy n="93" d="100"/>
        </p:scale>
        <p:origin x="1216" y="200"/>
      </p:cViewPr>
      <p:guideLst/>
    </p:cSldViewPr>
  </p:slideViewPr>
  <p:notesTextViewPr>
    <p:cViewPr>
      <p:scale>
        <a:sx n="180" d="100"/>
        <a:sy n="18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A4C536-CB66-CE43-8EF2-A61B42A82C8D}" type="datetimeFigureOut">
              <a:rPr lang="en-US" smtClean="0"/>
              <a:t>10/5/25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ABD2F6-335B-E14F-83C2-BDD05C99B67B}" type="slidenum">
              <a:rPr lang="en-US" smtClean="0"/>
              <a:t>‹#›</a:t>
            </a:fld>
            <a:endParaRPr lang="en-US"/>
          </a:p>
        </p:txBody>
      </p:sp>
    </p:spTree>
    <p:extLst>
      <p:ext uri="{BB962C8B-B14F-4D97-AF65-F5344CB8AC3E}">
        <p14:creationId xmlns:p14="http://schemas.microsoft.com/office/powerpoint/2010/main" val="1857477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Creed comes from the Latin word Credo – which means I believe</a:t>
            </a:r>
          </a:p>
          <a:p>
            <a:endParaRPr lang="en-US" dirty="0"/>
          </a:p>
        </p:txBody>
      </p:sp>
      <p:sp>
        <p:nvSpPr>
          <p:cNvPr id="4" name="Slide Number Placeholder 3"/>
          <p:cNvSpPr>
            <a:spLocks noGrp="1"/>
          </p:cNvSpPr>
          <p:nvPr>
            <p:ph type="sldNum" sz="quarter" idx="5"/>
          </p:nvPr>
        </p:nvSpPr>
        <p:spPr/>
        <p:txBody>
          <a:bodyPr/>
          <a:lstStyle/>
          <a:p>
            <a:fld id="{E7ABD2F6-335B-E14F-83C2-BDD05C99B67B}" type="slidenum">
              <a:rPr lang="en-US" smtClean="0"/>
              <a:t>2</a:t>
            </a:fld>
            <a:endParaRPr lang="en-US"/>
          </a:p>
        </p:txBody>
      </p:sp>
    </p:spTree>
    <p:extLst>
      <p:ext uri="{BB962C8B-B14F-4D97-AF65-F5344CB8AC3E}">
        <p14:creationId xmlns:p14="http://schemas.microsoft.com/office/powerpoint/2010/main" val="2555628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5B0E7-3C71-C94D-8A9A-C26C265A42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8BA3E1-E0C0-092D-FD8D-D43ECE77C1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2D9D39-FB2A-7B47-EE2F-0B30EE0B72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BD4502-790D-43CE-395B-E8F314209027}"/>
              </a:ext>
            </a:extLst>
          </p:cNvPr>
          <p:cNvSpPr>
            <a:spLocks noGrp="1"/>
          </p:cNvSpPr>
          <p:nvPr>
            <p:ph type="sldNum" sz="quarter" idx="5"/>
          </p:nvPr>
        </p:nvSpPr>
        <p:spPr/>
        <p:txBody>
          <a:bodyPr/>
          <a:lstStyle/>
          <a:p>
            <a:fld id="{E7ABD2F6-335B-E14F-83C2-BDD05C99B67B}" type="slidenum">
              <a:rPr lang="en-US" smtClean="0"/>
              <a:t>13</a:t>
            </a:fld>
            <a:endParaRPr lang="en-US"/>
          </a:p>
        </p:txBody>
      </p:sp>
    </p:spTree>
    <p:extLst>
      <p:ext uri="{BB962C8B-B14F-4D97-AF65-F5344CB8AC3E}">
        <p14:creationId xmlns:p14="http://schemas.microsoft.com/office/powerpoint/2010/main" val="2508006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5059D-6CE7-6651-CC26-ED1BDCAE7B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4F0D07-2F32-ABB3-D03B-452136EB5E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449156-003F-E709-FB22-69BCF0C7ED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6F7B44-F0DF-5227-9B69-4A9D9D1F7277}"/>
              </a:ext>
            </a:extLst>
          </p:cNvPr>
          <p:cNvSpPr>
            <a:spLocks noGrp="1"/>
          </p:cNvSpPr>
          <p:nvPr>
            <p:ph type="sldNum" sz="quarter" idx="5"/>
          </p:nvPr>
        </p:nvSpPr>
        <p:spPr/>
        <p:txBody>
          <a:bodyPr/>
          <a:lstStyle/>
          <a:p>
            <a:fld id="{E7ABD2F6-335B-E14F-83C2-BDD05C99B67B}" type="slidenum">
              <a:rPr lang="en-US" smtClean="0"/>
              <a:t>14</a:t>
            </a:fld>
            <a:endParaRPr lang="en-US"/>
          </a:p>
        </p:txBody>
      </p:sp>
    </p:spTree>
    <p:extLst>
      <p:ext uri="{BB962C8B-B14F-4D97-AF65-F5344CB8AC3E}">
        <p14:creationId xmlns:p14="http://schemas.microsoft.com/office/powerpoint/2010/main" val="25727569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A6496-FBEC-EB2A-60AA-88DCBB624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D97355-9360-137B-AB01-D62D8DAFD7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8D7B7-C92C-015D-0485-93A813E9B8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291FA4-C397-0B99-DD9F-D938ECCF4688}"/>
              </a:ext>
            </a:extLst>
          </p:cNvPr>
          <p:cNvSpPr>
            <a:spLocks noGrp="1"/>
          </p:cNvSpPr>
          <p:nvPr>
            <p:ph type="sldNum" sz="quarter" idx="5"/>
          </p:nvPr>
        </p:nvSpPr>
        <p:spPr/>
        <p:txBody>
          <a:bodyPr/>
          <a:lstStyle/>
          <a:p>
            <a:fld id="{E7ABD2F6-335B-E14F-83C2-BDD05C99B67B}" type="slidenum">
              <a:rPr lang="en-US" smtClean="0"/>
              <a:t>15</a:t>
            </a:fld>
            <a:endParaRPr lang="en-US"/>
          </a:p>
        </p:txBody>
      </p:sp>
    </p:spTree>
    <p:extLst>
      <p:ext uri="{BB962C8B-B14F-4D97-AF65-F5344CB8AC3E}">
        <p14:creationId xmlns:p14="http://schemas.microsoft.com/office/powerpoint/2010/main" val="1433337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0485F-FDAB-DD74-F148-6D8D81773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037870-2FFF-291F-DA4B-4ED0189157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10AA8E-0C06-AEB8-F3E1-9C92C1C2C3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EBE040-738E-43BF-3729-DD7C88684761}"/>
              </a:ext>
            </a:extLst>
          </p:cNvPr>
          <p:cNvSpPr>
            <a:spLocks noGrp="1"/>
          </p:cNvSpPr>
          <p:nvPr>
            <p:ph type="sldNum" sz="quarter" idx="5"/>
          </p:nvPr>
        </p:nvSpPr>
        <p:spPr/>
        <p:txBody>
          <a:bodyPr/>
          <a:lstStyle/>
          <a:p>
            <a:fld id="{E7ABD2F6-335B-E14F-83C2-BDD05C99B67B}" type="slidenum">
              <a:rPr lang="en-US" smtClean="0"/>
              <a:t>16</a:t>
            </a:fld>
            <a:endParaRPr lang="en-US"/>
          </a:p>
        </p:txBody>
      </p:sp>
    </p:spTree>
    <p:extLst>
      <p:ext uri="{BB962C8B-B14F-4D97-AF65-F5344CB8AC3E}">
        <p14:creationId xmlns:p14="http://schemas.microsoft.com/office/powerpoint/2010/main" val="42312523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A6251-042E-4333-05A6-EE1A160F38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A5A1B5-9479-4FBE-DA4C-68AF309AC9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82E068-5B1D-3B15-D4C4-11B9D446A3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31654A-C1E9-7AA1-1FDE-32F5CC4E9996}"/>
              </a:ext>
            </a:extLst>
          </p:cNvPr>
          <p:cNvSpPr>
            <a:spLocks noGrp="1"/>
          </p:cNvSpPr>
          <p:nvPr>
            <p:ph type="sldNum" sz="quarter" idx="5"/>
          </p:nvPr>
        </p:nvSpPr>
        <p:spPr/>
        <p:txBody>
          <a:bodyPr/>
          <a:lstStyle/>
          <a:p>
            <a:fld id="{E7ABD2F6-335B-E14F-83C2-BDD05C99B67B}" type="slidenum">
              <a:rPr lang="en-US" smtClean="0"/>
              <a:t>17</a:t>
            </a:fld>
            <a:endParaRPr lang="en-US"/>
          </a:p>
        </p:txBody>
      </p:sp>
    </p:spTree>
    <p:extLst>
      <p:ext uri="{BB962C8B-B14F-4D97-AF65-F5344CB8AC3E}">
        <p14:creationId xmlns:p14="http://schemas.microsoft.com/office/powerpoint/2010/main" val="2994484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F7789-5D17-13EF-FA62-1D38EAC26D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204DEC-F74C-184C-955E-4FE4E7EFCF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934678-D0FB-04F0-D2A5-1E3ABE48C6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994DAF-4824-586D-4F9C-61DC6BF53731}"/>
              </a:ext>
            </a:extLst>
          </p:cNvPr>
          <p:cNvSpPr>
            <a:spLocks noGrp="1"/>
          </p:cNvSpPr>
          <p:nvPr>
            <p:ph type="sldNum" sz="quarter" idx="5"/>
          </p:nvPr>
        </p:nvSpPr>
        <p:spPr/>
        <p:txBody>
          <a:bodyPr/>
          <a:lstStyle/>
          <a:p>
            <a:fld id="{E7ABD2F6-335B-E14F-83C2-BDD05C99B67B}" type="slidenum">
              <a:rPr lang="en-US" smtClean="0"/>
              <a:t>18</a:t>
            </a:fld>
            <a:endParaRPr lang="en-US"/>
          </a:p>
        </p:txBody>
      </p:sp>
    </p:spTree>
    <p:extLst>
      <p:ext uri="{BB962C8B-B14F-4D97-AF65-F5344CB8AC3E}">
        <p14:creationId xmlns:p14="http://schemas.microsoft.com/office/powerpoint/2010/main" val="37250714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F6C95-05EB-0139-4E21-E52E191DD9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06DD31-633F-7401-F5C4-0AD62687B5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7B7443-680A-9321-287D-E62EFCDB52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5D6322-431A-0837-7576-9E0A9DF04989}"/>
              </a:ext>
            </a:extLst>
          </p:cNvPr>
          <p:cNvSpPr>
            <a:spLocks noGrp="1"/>
          </p:cNvSpPr>
          <p:nvPr>
            <p:ph type="sldNum" sz="quarter" idx="5"/>
          </p:nvPr>
        </p:nvSpPr>
        <p:spPr/>
        <p:txBody>
          <a:bodyPr/>
          <a:lstStyle/>
          <a:p>
            <a:fld id="{E7ABD2F6-335B-E14F-83C2-BDD05C99B67B}" type="slidenum">
              <a:rPr lang="en-US" smtClean="0"/>
              <a:t>19</a:t>
            </a:fld>
            <a:endParaRPr lang="en-US"/>
          </a:p>
        </p:txBody>
      </p:sp>
    </p:spTree>
    <p:extLst>
      <p:ext uri="{BB962C8B-B14F-4D97-AF65-F5344CB8AC3E}">
        <p14:creationId xmlns:p14="http://schemas.microsoft.com/office/powerpoint/2010/main" val="2079246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F40A1-178E-D8BD-4869-DB7EB2E734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6939B0-BEBB-05CF-377F-F7413D3C8E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85CE42-AB32-500C-9823-28F0CD87E1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DA2D43-73C5-04BA-149E-2B845680B75F}"/>
              </a:ext>
            </a:extLst>
          </p:cNvPr>
          <p:cNvSpPr>
            <a:spLocks noGrp="1"/>
          </p:cNvSpPr>
          <p:nvPr>
            <p:ph type="sldNum" sz="quarter" idx="5"/>
          </p:nvPr>
        </p:nvSpPr>
        <p:spPr/>
        <p:txBody>
          <a:bodyPr/>
          <a:lstStyle/>
          <a:p>
            <a:fld id="{E7ABD2F6-335B-E14F-83C2-BDD05C99B67B}" type="slidenum">
              <a:rPr lang="en-US" smtClean="0"/>
              <a:t>20</a:t>
            </a:fld>
            <a:endParaRPr lang="en-US"/>
          </a:p>
        </p:txBody>
      </p:sp>
    </p:spTree>
    <p:extLst>
      <p:ext uri="{BB962C8B-B14F-4D97-AF65-F5344CB8AC3E}">
        <p14:creationId xmlns:p14="http://schemas.microsoft.com/office/powerpoint/2010/main" val="42114637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04BB6-6E5F-E2EE-8728-CA8A9D6F24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4BD34C-49E4-4E4C-CF0C-8CBC0A2F97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E143D9-368C-EEC4-8317-7EBC07ABEE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DC44BD-5F03-5BDA-0989-DD2C9EDBA08A}"/>
              </a:ext>
            </a:extLst>
          </p:cNvPr>
          <p:cNvSpPr>
            <a:spLocks noGrp="1"/>
          </p:cNvSpPr>
          <p:nvPr>
            <p:ph type="sldNum" sz="quarter" idx="5"/>
          </p:nvPr>
        </p:nvSpPr>
        <p:spPr/>
        <p:txBody>
          <a:bodyPr/>
          <a:lstStyle/>
          <a:p>
            <a:fld id="{E7ABD2F6-335B-E14F-83C2-BDD05C99B67B}" type="slidenum">
              <a:rPr lang="en-US" smtClean="0"/>
              <a:t>21</a:t>
            </a:fld>
            <a:endParaRPr lang="en-US"/>
          </a:p>
        </p:txBody>
      </p:sp>
    </p:spTree>
    <p:extLst>
      <p:ext uri="{BB962C8B-B14F-4D97-AF65-F5344CB8AC3E}">
        <p14:creationId xmlns:p14="http://schemas.microsoft.com/office/powerpoint/2010/main" val="39305981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DA71E-77E1-4138-8FF1-403370297A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FC92FE-9E2E-BB31-AD92-EA569943F5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7315D9-B2CC-AF2F-D981-613969DDFA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3BED59-EA70-60B9-2B66-8C566CC74CEE}"/>
              </a:ext>
            </a:extLst>
          </p:cNvPr>
          <p:cNvSpPr>
            <a:spLocks noGrp="1"/>
          </p:cNvSpPr>
          <p:nvPr>
            <p:ph type="sldNum" sz="quarter" idx="5"/>
          </p:nvPr>
        </p:nvSpPr>
        <p:spPr/>
        <p:txBody>
          <a:bodyPr/>
          <a:lstStyle/>
          <a:p>
            <a:fld id="{E7ABD2F6-335B-E14F-83C2-BDD05C99B67B}" type="slidenum">
              <a:rPr lang="en-US" smtClean="0"/>
              <a:t>22</a:t>
            </a:fld>
            <a:endParaRPr lang="en-US"/>
          </a:p>
        </p:txBody>
      </p:sp>
    </p:spTree>
    <p:extLst>
      <p:ext uri="{BB962C8B-B14F-4D97-AF65-F5344CB8AC3E}">
        <p14:creationId xmlns:p14="http://schemas.microsoft.com/office/powerpoint/2010/main" val="3067809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E064B-B748-5158-5E11-D3B97A8DFA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799805-AC02-F1D5-37AF-1EAC7393E3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C2D64C-9D51-C70D-4C70-9F5D87FBE09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Creed comes from the Latin word Credo – which means I believe</a:t>
            </a:r>
          </a:p>
          <a:p>
            <a:endParaRPr lang="en-US" dirty="0"/>
          </a:p>
        </p:txBody>
      </p:sp>
      <p:sp>
        <p:nvSpPr>
          <p:cNvPr id="4" name="Slide Number Placeholder 3">
            <a:extLst>
              <a:ext uri="{FF2B5EF4-FFF2-40B4-BE49-F238E27FC236}">
                <a16:creationId xmlns:a16="http://schemas.microsoft.com/office/drawing/2014/main" id="{4323994B-F5D2-8616-E1F7-349501BB84AF}"/>
              </a:ext>
            </a:extLst>
          </p:cNvPr>
          <p:cNvSpPr>
            <a:spLocks noGrp="1"/>
          </p:cNvSpPr>
          <p:nvPr>
            <p:ph type="sldNum" sz="quarter" idx="5"/>
          </p:nvPr>
        </p:nvSpPr>
        <p:spPr/>
        <p:txBody>
          <a:bodyPr/>
          <a:lstStyle/>
          <a:p>
            <a:fld id="{E7ABD2F6-335B-E14F-83C2-BDD05C99B67B}" type="slidenum">
              <a:rPr lang="en-US" smtClean="0"/>
              <a:t>4</a:t>
            </a:fld>
            <a:endParaRPr lang="en-US"/>
          </a:p>
        </p:txBody>
      </p:sp>
    </p:spTree>
    <p:extLst>
      <p:ext uri="{BB962C8B-B14F-4D97-AF65-F5344CB8AC3E}">
        <p14:creationId xmlns:p14="http://schemas.microsoft.com/office/powerpoint/2010/main" val="9202129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E74E8-90DF-4228-A877-95E1F2AEE8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4C456F-C2DB-2A05-BD2A-28E2E86488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2BD8C8-9C51-3662-AD2F-2F58FBF799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B6F184-275A-A7E0-8191-5E8B9607738F}"/>
              </a:ext>
            </a:extLst>
          </p:cNvPr>
          <p:cNvSpPr>
            <a:spLocks noGrp="1"/>
          </p:cNvSpPr>
          <p:nvPr>
            <p:ph type="sldNum" sz="quarter" idx="5"/>
          </p:nvPr>
        </p:nvSpPr>
        <p:spPr/>
        <p:txBody>
          <a:bodyPr/>
          <a:lstStyle/>
          <a:p>
            <a:fld id="{E7ABD2F6-335B-E14F-83C2-BDD05C99B67B}" type="slidenum">
              <a:rPr lang="en-US" smtClean="0"/>
              <a:t>23</a:t>
            </a:fld>
            <a:endParaRPr lang="en-US"/>
          </a:p>
        </p:txBody>
      </p:sp>
    </p:spTree>
    <p:extLst>
      <p:ext uri="{BB962C8B-B14F-4D97-AF65-F5344CB8AC3E}">
        <p14:creationId xmlns:p14="http://schemas.microsoft.com/office/powerpoint/2010/main" val="41130425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B9340-02DA-6E4D-B02F-0E752E715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AD644-69D9-195F-695F-7C51616ED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9091D2-87DF-7216-1C01-DA1C989E09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96A193-677F-9C9B-F7E5-8EC21D21D094}"/>
              </a:ext>
            </a:extLst>
          </p:cNvPr>
          <p:cNvSpPr>
            <a:spLocks noGrp="1"/>
          </p:cNvSpPr>
          <p:nvPr>
            <p:ph type="sldNum" sz="quarter" idx="5"/>
          </p:nvPr>
        </p:nvSpPr>
        <p:spPr/>
        <p:txBody>
          <a:bodyPr/>
          <a:lstStyle/>
          <a:p>
            <a:fld id="{E7ABD2F6-335B-E14F-83C2-BDD05C99B67B}" type="slidenum">
              <a:rPr lang="en-US" smtClean="0"/>
              <a:t>24</a:t>
            </a:fld>
            <a:endParaRPr lang="en-US"/>
          </a:p>
        </p:txBody>
      </p:sp>
    </p:spTree>
    <p:extLst>
      <p:ext uri="{BB962C8B-B14F-4D97-AF65-F5344CB8AC3E}">
        <p14:creationId xmlns:p14="http://schemas.microsoft.com/office/powerpoint/2010/main" val="29406097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95328-5B8A-6C23-F20D-7BEDF85144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2A8E04-A2A0-5B79-1329-2D5C4E2C2C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7AC81F-3EE8-4908-C61E-44139833B5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F72FB1-3E46-C899-9F19-BB82DA76A262}"/>
              </a:ext>
            </a:extLst>
          </p:cNvPr>
          <p:cNvSpPr>
            <a:spLocks noGrp="1"/>
          </p:cNvSpPr>
          <p:nvPr>
            <p:ph type="sldNum" sz="quarter" idx="5"/>
          </p:nvPr>
        </p:nvSpPr>
        <p:spPr/>
        <p:txBody>
          <a:bodyPr/>
          <a:lstStyle/>
          <a:p>
            <a:fld id="{E7ABD2F6-335B-E14F-83C2-BDD05C99B67B}" type="slidenum">
              <a:rPr lang="en-US" smtClean="0"/>
              <a:t>25</a:t>
            </a:fld>
            <a:endParaRPr lang="en-US"/>
          </a:p>
        </p:txBody>
      </p:sp>
    </p:spTree>
    <p:extLst>
      <p:ext uri="{BB962C8B-B14F-4D97-AF65-F5344CB8AC3E}">
        <p14:creationId xmlns:p14="http://schemas.microsoft.com/office/powerpoint/2010/main" val="11610181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0BF5C-24B7-C915-BF41-61269D034A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520D9F-40E7-6D17-BE81-03146A92B1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C45EAE-582A-4A2C-8B8B-179763F064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199FBD-F4F6-EEBD-7467-5D8AC8C297B0}"/>
              </a:ext>
            </a:extLst>
          </p:cNvPr>
          <p:cNvSpPr>
            <a:spLocks noGrp="1"/>
          </p:cNvSpPr>
          <p:nvPr>
            <p:ph type="sldNum" sz="quarter" idx="5"/>
          </p:nvPr>
        </p:nvSpPr>
        <p:spPr/>
        <p:txBody>
          <a:bodyPr/>
          <a:lstStyle/>
          <a:p>
            <a:fld id="{E7ABD2F6-335B-E14F-83C2-BDD05C99B67B}" type="slidenum">
              <a:rPr lang="en-US" smtClean="0"/>
              <a:t>26</a:t>
            </a:fld>
            <a:endParaRPr lang="en-US"/>
          </a:p>
        </p:txBody>
      </p:sp>
    </p:spTree>
    <p:extLst>
      <p:ext uri="{BB962C8B-B14F-4D97-AF65-F5344CB8AC3E}">
        <p14:creationId xmlns:p14="http://schemas.microsoft.com/office/powerpoint/2010/main" val="9753507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A3042-671C-7467-C487-5C7A9AE100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B12D22-11A8-7B48-838A-77A5D21D4B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EA842B-A157-585C-92C5-CCF182EF3F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BCED34-4F0A-058D-3F18-00AA290B9663}"/>
              </a:ext>
            </a:extLst>
          </p:cNvPr>
          <p:cNvSpPr>
            <a:spLocks noGrp="1"/>
          </p:cNvSpPr>
          <p:nvPr>
            <p:ph type="sldNum" sz="quarter" idx="5"/>
          </p:nvPr>
        </p:nvSpPr>
        <p:spPr/>
        <p:txBody>
          <a:bodyPr/>
          <a:lstStyle/>
          <a:p>
            <a:fld id="{E7ABD2F6-335B-E14F-83C2-BDD05C99B67B}" type="slidenum">
              <a:rPr lang="en-US" smtClean="0"/>
              <a:t>27</a:t>
            </a:fld>
            <a:endParaRPr lang="en-US"/>
          </a:p>
        </p:txBody>
      </p:sp>
    </p:spTree>
    <p:extLst>
      <p:ext uri="{BB962C8B-B14F-4D97-AF65-F5344CB8AC3E}">
        <p14:creationId xmlns:p14="http://schemas.microsoft.com/office/powerpoint/2010/main" val="31570289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27AF6-C155-0C40-8ADF-60C0F797EE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5F7445-C58D-8980-D082-578DB25395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B51324-E887-20DF-2C66-8F0A0549BC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AEA6BC-67E2-B9C5-950E-122DFF82290D}"/>
              </a:ext>
            </a:extLst>
          </p:cNvPr>
          <p:cNvSpPr>
            <a:spLocks noGrp="1"/>
          </p:cNvSpPr>
          <p:nvPr>
            <p:ph type="sldNum" sz="quarter" idx="5"/>
          </p:nvPr>
        </p:nvSpPr>
        <p:spPr/>
        <p:txBody>
          <a:bodyPr/>
          <a:lstStyle/>
          <a:p>
            <a:fld id="{E7ABD2F6-335B-E14F-83C2-BDD05C99B67B}" type="slidenum">
              <a:rPr lang="en-US" smtClean="0"/>
              <a:t>30</a:t>
            </a:fld>
            <a:endParaRPr lang="en-US"/>
          </a:p>
        </p:txBody>
      </p:sp>
    </p:spTree>
    <p:extLst>
      <p:ext uri="{BB962C8B-B14F-4D97-AF65-F5344CB8AC3E}">
        <p14:creationId xmlns:p14="http://schemas.microsoft.com/office/powerpoint/2010/main" val="11699469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F09F5-3E44-C54D-FE6E-115F1DCD77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714BC8-D18D-6B74-CD00-FCB14AB320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24BFC0-95B3-70E2-142F-0CBF7E0B1F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AA6CB6-BAAD-2229-F9CE-0E8AA8B585C4}"/>
              </a:ext>
            </a:extLst>
          </p:cNvPr>
          <p:cNvSpPr>
            <a:spLocks noGrp="1"/>
          </p:cNvSpPr>
          <p:nvPr>
            <p:ph type="sldNum" sz="quarter" idx="5"/>
          </p:nvPr>
        </p:nvSpPr>
        <p:spPr/>
        <p:txBody>
          <a:bodyPr/>
          <a:lstStyle/>
          <a:p>
            <a:fld id="{E7ABD2F6-335B-E14F-83C2-BDD05C99B67B}" type="slidenum">
              <a:rPr lang="en-US" smtClean="0"/>
              <a:t>31</a:t>
            </a:fld>
            <a:endParaRPr lang="en-US"/>
          </a:p>
        </p:txBody>
      </p:sp>
    </p:spTree>
    <p:extLst>
      <p:ext uri="{BB962C8B-B14F-4D97-AF65-F5344CB8AC3E}">
        <p14:creationId xmlns:p14="http://schemas.microsoft.com/office/powerpoint/2010/main" val="25840558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764D2-54E1-93CC-FB25-D561373F10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5F4F7F-E3C5-AA08-1C5C-BD84FCA574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B0F2F5-8021-E427-4EC4-CBAE0A740B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D98778-4392-98B1-5BF7-23EE2011B01E}"/>
              </a:ext>
            </a:extLst>
          </p:cNvPr>
          <p:cNvSpPr>
            <a:spLocks noGrp="1"/>
          </p:cNvSpPr>
          <p:nvPr>
            <p:ph type="sldNum" sz="quarter" idx="5"/>
          </p:nvPr>
        </p:nvSpPr>
        <p:spPr/>
        <p:txBody>
          <a:bodyPr/>
          <a:lstStyle/>
          <a:p>
            <a:fld id="{E7ABD2F6-335B-E14F-83C2-BDD05C99B67B}" type="slidenum">
              <a:rPr lang="en-US" smtClean="0"/>
              <a:t>32</a:t>
            </a:fld>
            <a:endParaRPr lang="en-US"/>
          </a:p>
        </p:txBody>
      </p:sp>
    </p:spTree>
    <p:extLst>
      <p:ext uri="{BB962C8B-B14F-4D97-AF65-F5344CB8AC3E}">
        <p14:creationId xmlns:p14="http://schemas.microsoft.com/office/powerpoint/2010/main" val="24158376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4A60C-E80A-C65D-9B4F-3BCB8FE9C3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BDB4BB-CE8D-57C9-D3FD-A8E691890A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A709C1-3B6A-0AB0-EE87-30C91E913B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48C789-9F81-28FB-A4DA-BB0634714FA7}"/>
              </a:ext>
            </a:extLst>
          </p:cNvPr>
          <p:cNvSpPr>
            <a:spLocks noGrp="1"/>
          </p:cNvSpPr>
          <p:nvPr>
            <p:ph type="sldNum" sz="quarter" idx="5"/>
          </p:nvPr>
        </p:nvSpPr>
        <p:spPr/>
        <p:txBody>
          <a:bodyPr/>
          <a:lstStyle/>
          <a:p>
            <a:fld id="{E7ABD2F6-335B-E14F-83C2-BDD05C99B67B}" type="slidenum">
              <a:rPr lang="en-US" smtClean="0"/>
              <a:t>33</a:t>
            </a:fld>
            <a:endParaRPr lang="en-US"/>
          </a:p>
        </p:txBody>
      </p:sp>
    </p:spTree>
    <p:extLst>
      <p:ext uri="{BB962C8B-B14F-4D97-AF65-F5344CB8AC3E}">
        <p14:creationId xmlns:p14="http://schemas.microsoft.com/office/powerpoint/2010/main" val="26177960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ABD2F6-335B-E14F-83C2-BDD05C99B67B}" type="slidenum">
              <a:rPr lang="en-US" smtClean="0"/>
              <a:t>42</a:t>
            </a:fld>
            <a:endParaRPr lang="en-US"/>
          </a:p>
        </p:txBody>
      </p:sp>
    </p:spTree>
    <p:extLst>
      <p:ext uri="{BB962C8B-B14F-4D97-AF65-F5344CB8AC3E}">
        <p14:creationId xmlns:p14="http://schemas.microsoft.com/office/powerpoint/2010/main" val="3508673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ABD2F6-335B-E14F-83C2-BDD05C99B67B}" type="slidenum">
              <a:rPr lang="en-US" smtClean="0"/>
              <a:t>6</a:t>
            </a:fld>
            <a:endParaRPr lang="en-US"/>
          </a:p>
        </p:txBody>
      </p:sp>
    </p:spTree>
    <p:extLst>
      <p:ext uri="{BB962C8B-B14F-4D97-AF65-F5344CB8AC3E}">
        <p14:creationId xmlns:p14="http://schemas.microsoft.com/office/powerpoint/2010/main" val="9729899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b="0" dirty="0"/>
          </a:p>
        </p:txBody>
      </p:sp>
      <p:sp>
        <p:nvSpPr>
          <p:cNvPr id="4" name="Slide Number Placeholder 3"/>
          <p:cNvSpPr>
            <a:spLocks noGrp="1"/>
          </p:cNvSpPr>
          <p:nvPr>
            <p:ph type="sldNum" sz="quarter" idx="5"/>
          </p:nvPr>
        </p:nvSpPr>
        <p:spPr/>
        <p:txBody>
          <a:bodyPr/>
          <a:lstStyle/>
          <a:p>
            <a:fld id="{E7ABD2F6-335B-E14F-83C2-BDD05C99B67B}" type="slidenum">
              <a:rPr lang="en-US" smtClean="0"/>
              <a:t>44</a:t>
            </a:fld>
            <a:endParaRPr lang="en-US"/>
          </a:p>
        </p:txBody>
      </p:sp>
    </p:spTree>
    <p:extLst>
      <p:ext uri="{BB962C8B-B14F-4D97-AF65-F5344CB8AC3E}">
        <p14:creationId xmlns:p14="http://schemas.microsoft.com/office/powerpoint/2010/main" val="31872206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255A3-37F7-3E2E-6429-1E6A010D70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D56C83-0A6E-7F3B-9272-21F47D308D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DD270C-D787-084F-2068-705ADDD2E409}"/>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7FC59AC2-7557-D42D-6D4D-0CDC683A1F1E}"/>
              </a:ext>
            </a:extLst>
          </p:cNvPr>
          <p:cNvSpPr>
            <a:spLocks noGrp="1"/>
          </p:cNvSpPr>
          <p:nvPr>
            <p:ph type="sldNum" sz="quarter" idx="5"/>
          </p:nvPr>
        </p:nvSpPr>
        <p:spPr/>
        <p:txBody>
          <a:bodyPr/>
          <a:lstStyle/>
          <a:p>
            <a:fld id="{E7ABD2F6-335B-E14F-83C2-BDD05C99B67B}" type="slidenum">
              <a:rPr lang="en-US" smtClean="0"/>
              <a:t>45</a:t>
            </a:fld>
            <a:endParaRPr lang="en-US"/>
          </a:p>
        </p:txBody>
      </p:sp>
    </p:spTree>
    <p:extLst>
      <p:ext uri="{BB962C8B-B14F-4D97-AF65-F5344CB8AC3E}">
        <p14:creationId xmlns:p14="http://schemas.microsoft.com/office/powerpoint/2010/main" val="6861134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ED97B-7D88-5A80-3B9F-BF204C7498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F12ECC-8B9E-FD2F-9F24-DC95A8BE06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DCDF7D-1D3F-64AD-F931-4F2637C9EFD4}"/>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4ADE68C8-BB1C-19D0-334C-D580C0E3B384}"/>
              </a:ext>
            </a:extLst>
          </p:cNvPr>
          <p:cNvSpPr>
            <a:spLocks noGrp="1"/>
          </p:cNvSpPr>
          <p:nvPr>
            <p:ph type="sldNum" sz="quarter" idx="5"/>
          </p:nvPr>
        </p:nvSpPr>
        <p:spPr/>
        <p:txBody>
          <a:bodyPr/>
          <a:lstStyle/>
          <a:p>
            <a:fld id="{E7ABD2F6-335B-E14F-83C2-BDD05C99B67B}" type="slidenum">
              <a:rPr lang="en-US" smtClean="0"/>
              <a:t>46</a:t>
            </a:fld>
            <a:endParaRPr lang="en-US"/>
          </a:p>
        </p:txBody>
      </p:sp>
    </p:spTree>
    <p:extLst>
      <p:ext uri="{BB962C8B-B14F-4D97-AF65-F5344CB8AC3E}">
        <p14:creationId xmlns:p14="http://schemas.microsoft.com/office/powerpoint/2010/main" val="370425350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1D63D-CE6F-6878-7E59-3008737BEB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960726-3C71-1817-1210-B06E386F06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912FA6-72CA-0FA0-DB70-0F7B7C9DBD7D}"/>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3F6706F0-1316-F372-5BB8-E85B64B3C9CB}"/>
              </a:ext>
            </a:extLst>
          </p:cNvPr>
          <p:cNvSpPr>
            <a:spLocks noGrp="1"/>
          </p:cNvSpPr>
          <p:nvPr>
            <p:ph type="sldNum" sz="quarter" idx="5"/>
          </p:nvPr>
        </p:nvSpPr>
        <p:spPr/>
        <p:txBody>
          <a:bodyPr/>
          <a:lstStyle/>
          <a:p>
            <a:fld id="{E7ABD2F6-335B-E14F-83C2-BDD05C99B67B}" type="slidenum">
              <a:rPr lang="en-US" smtClean="0"/>
              <a:t>48</a:t>
            </a:fld>
            <a:endParaRPr lang="en-US"/>
          </a:p>
        </p:txBody>
      </p:sp>
    </p:spTree>
    <p:extLst>
      <p:ext uri="{BB962C8B-B14F-4D97-AF65-F5344CB8AC3E}">
        <p14:creationId xmlns:p14="http://schemas.microsoft.com/office/powerpoint/2010/main" val="81455722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79207-3EA7-17AD-14B9-8197948682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1097F9-C6DA-3290-D7AF-E281B1A522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FABB99-1BA6-3F63-7937-24A73F357C43}"/>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4AC34117-C417-0471-17D3-58CDF3C59654}"/>
              </a:ext>
            </a:extLst>
          </p:cNvPr>
          <p:cNvSpPr>
            <a:spLocks noGrp="1"/>
          </p:cNvSpPr>
          <p:nvPr>
            <p:ph type="sldNum" sz="quarter" idx="5"/>
          </p:nvPr>
        </p:nvSpPr>
        <p:spPr/>
        <p:txBody>
          <a:bodyPr/>
          <a:lstStyle/>
          <a:p>
            <a:fld id="{E7ABD2F6-335B-E14F-83C2-BDD05C99B67B}" type="slidenum">
              <a:rPr lang="en-US" smtClean="0"/>
              <a:t>49</a:t>
            </a:fld>
            <a:endParaRPr lang="en-US"/>
          </a:p>
        </p:txBody>
      </p:sp>
    </p:spTree>
    <p:extLst>
      <p:ext uri="{BB962C8B-B14F-4D97-AF65-F5344CB8AC3E}">
        <p14:creationId xmlns:p14="http://schemas.microsoft.com/office/powerpoint/2010/main" val="26991154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3FF57-C792-7A46-08BC-3202B10889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AE33AE-83F2-9C0A-FB21-0A2F023B44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66D29D-F98E-B3CF-C286-597B623AFC49}"/>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7D6457C6-B90A-CB3A-56A7-551AEAB520FC}"/>
              </a:ext>
            </a:extLst>
          </p:cNvPr>
          <p:cNvSpPr>
            <a:spLocks noGrp="1"/>
          </p:cNvSpPr>
          <p:nvPr>
            <p:ph type="sldNum" sz="quarter" idx="5"/>
          </p:nvPr>
        </p:nvSpPr>
        <p:spPr/>
        <p:txBody>
          <a:bodyPr/>
          <a:lstStyle/>
          <a:p>
            <a:fld id="{E7ABD2F6-335B-E14F-83C2-BDD05C99B67B}" type="slidenum">
              <a:rPr lang="en-US" smtClean="0"/>
              <a:t>50</a:t>
            </a:fld>
            <a:endParaRPr lang="en-US"/>
          </a:p>
        </p:txBody>
      </p:sp>
    </p:spTree>
    <p:extLst>
      <p:ext uri="{BB962C8B-B14F-4D97-AF65-F5344CB8AC3E}">
        <p14:creationId xmlns:p14="http://schemas.microsoft.com/office/powerpoint/2010/main" val="7799348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323EA-C46D-6B91-5472-DD5A290793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85407E-CDC2-B9F1-0D76-48C244BE0F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BEDD13-5DF4-6C79-6FE5-C6CC7EE6620C}"/>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F81A3D2F-EF01-EE6A-C684-221D4DCBC89B}"/>
              </a:ext>
            </a:extLst>
          </p:cNvPr>
          <p:cNvSpPr>
            <a:spLocks noGrp="1"/>
          </p:cNvSpPr>
          <p:nvPr>
            <p:ph type="sldNum" sz="quarter" idx="5"/>
          </p:nvPr>
        </p:nvSpPr>
        <p:spPr/>
        <p:txBody>
          <a:bodyPr/>
          <a:lstStyle/>
          <a:p>
            <a:fld id="{E7ABD2F6-335B-E14F-83C2-BDD05C99B67B}" type="slidenum">
              <a:rPr lang="en-US" smtClean="0"/>
              <a:t>51</a:t>
            </a:fld>
            <a:endParaRPr lang="en-US"/>
          </a:p>
        </p:txBody>
      </p:sp>
    </p:spTree>
    <p:extLst>
      <p:ext uri="{BB962C8B-B14F-4D97-AF65-F5344CB8AC3E}">
        <p14:creationId xmlns:p14="http://schemas.microsoft.com/office/powerpoint/2010/main" val="26864649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16573-B469-B5D0-4173-90DEDB79A8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090F79-B550-FADD-2943-9E200DDC1E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C70149-7474-029A-021A-78C05DA5F298}"/>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841AB79B-DCDE-89EA-9814-5B878285FD29}"/>
              </a:ext>
            </a:extLst>
          </p:cNvPr>
          <p:cNvSpPr>
            <a:spLocks noGrp="1"/>
          </p:cNvSpPr>
          <p:nvPr>
            <p:ph type="sldNum" sz="quarter" idx="5"/>
          </p:nvPr>
        </p:nvSpPr>
        <p:spPr/>
        <p:txBody>
          <a:bodyPr/>
          <a:lstStyle/>
          <a:p>
            <a:fld id="{E7ABD2F6-335B-E14F-83C2-BDD05C99B67B}" type="slidenum">
              <a:rPr lang="en-US" smtClean="0"/>
              <a:t>52</a:t>
            </a:fld>
            <a:endParaRPr lang="en-US"/>
          </a:p>
        </p:txBody>
      </p:sp>
    </p:spTree>
    <p:extLst>
      <p:ext uri="{BB962C8B-B14F-4D97-AF65-F5344CB8AC3E}">
        <p14:creationId xmlns:p14="http://schemas.microsoft.com/office/powerpoint/2010/main" val="223929712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A5283-1731-FD92-2B79-1893037B1D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CE0C26-D0B4-3127-27B2-FB2E133739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56BA6D-1CF8-13A0-B1DD-C2B8FA3F0811}"/>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8793B2A0-3E09-97F7-9117-10BE3D8180D2}"/>
              </a:ext>
            </a:extLst>
          </p:cNvPr>
          <p:cNvSpPr>
            <a:spLocks noGrp="1"/>
          </p:cNvSpPr>
          <p:nvPr>
            <p:ph type="sldNum" sz="quarter" idx="5"/>
          </p:nvPr>
        </p:nvSpPr>
        <p:spPr/>
        <p:txBody>
          <a:bodyPr/>
          <a:lstStyle/>
          <a:p>
            <a:fld id="{E7ABD2F6-335B-E14F-83C2-BDD05C99B67B}" type="slidenum">
              <a:rPr lang="en-US" smtClean="0"/>
              <a:t>55</a:t>
            </a:fld>
            <a:endParaRPr lang="en-US"/>
          </a:p>
        </p:txBody>
      </p:sp>
    </p:spTree>
    <p:extLst>
      <p:ext uri="{BB962C8B-B14F-4D97-AF65-F5344CB8AC3E}">
        <p14:creationId xmlns:p14="http://schemas.microsoft.com/office/powerpoint/2010/main" val="4595247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01FC6-4055-0F57-1AAD-AF74220CB5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B88477-3BE7-D011-DD19-8929F47558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DAB59F-739A-8F1A-B249-23F9E78EEFEC}"/>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EEC61299-A419-A538-57CD-D849A5A55CCE}"/>
              </a:ext>
            </a:extLst>
          </p:cNvPr>
          <p:cNvSpPr>
            <a:spLocks noGrp="1"/>
          </p:cNvSpPr>
          <p:nvPr>
            <p:ph type="sldNum" sz="quarter" idx="5"/>
          </p:nvPr>
        </p:nvSpPr>
        <p:spPr/>
        <p:txBody>
          <a:bodyPr/>
          <a:lstStyle/>
          <a:p>
            <a:fld id="{E7ABD2F6-335B-E14F-83C2-BDD05C99B67B}" type="slidenum">
              <a:rPr lang="en-US" smtClean="0"/>
              <a:t>56</a:t>
            </a:fld>
            <a:endParaRPr lang="en-US"/>
          </a:p>
        </p:txBody>
      </p:sp>
    </p:spTree>
    <p:extLst>
      <p:ext uri="{BB962C8B-B14F-4D97-AF65-F5344CB8AC3E}">
        <p14:creationId xmlns:p14="http://schemas.microsoft.com/office/powerpoint/2010/main" val="2779277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01656-772E-9269-10F8-1F9BD41EAC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2D5E4E-DFB2-7E47-F494-95034E49F0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21E318-BA89-2627-8B93-473A3976CF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A2EDC8-2544-063A-F89E-4B059C5F599A}"/>
              </a:ext>
            </a:extLst>
          </p:cNvPr>
          <p:cNvSpPr>
            <a:spLocks noGrp="1"/>
          </p:cNvSpPr>
          <p:nvPr>
            <p:ph type="sldNum" sz="quarter" idx="5"/>
          </p:nvPr>
        </p:nvSpPr>
        <p:spPr/>
        <p:txBody>
          <a:bodyPr/>
          <a:lstStyle/>
          <a:p>
            <a:fld id="{E7ABD2F6-335B-E14F-83C2-BDD05C99B67B}" type="slidenum">
              <a:rPr lang="en-US" smtClean="0"/>
              <a:t>7</a:t>
            </a:fld>
            <a:endParaRPr lang="en-US"/>
          </a:p>
        </p:txBody>
      </p:sp>
    </p:spTree>
    <p:extLst>
      <p:ext uri="{BB962C8B-B14F-4D97-AF65-F5344CB8AC3E}">
        <p14:creationId xmlns:p14="http://schemas.microsoft.com/office/powerpoint/2010/main" val="38948471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CD2F7-9BD5-FDCA-06F7-1A805475B8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FDCFC2-95B1-331A-E2C5-92BE6C36E1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F50F80-AFC9-C0DF-5332-07379C43E29F}"/>
              </a:ext>
            </a:extLst>
          </p:cNvPr>
          <p:cNvSpPr>
            <a:spLocks noGrp="1"/>
          </p:cNvSpPr>
          <p:nvPr>
            <p:ph type="body" idx="1"/>
          </p:nvPr>
        </p:nvSpPr>
        <p:spPr/>
        <p:txBody>
          <a:bodyPr/>
          <a:lstStyle/>
          <a:p>
            <a:endParaRPr lang="en-SG" b="0" dirty="0"/>
          </a:p>
        </p:txBody>
      </p:sp>
      <p:sp>
        <p:nvSpPr>
          <p:cNvPr id="4" name="Slide Number Placeholder 3">
            <a:extLst>
              <a:ext uri="{FF2B5EF4-FFF2-40B4-BE49-F238E27FC236}">
                <a16:creationId xmlns:a16="http://schemas.microsoft.com/office/drawing/2014/main" id="{7E2B0B7F-4F09-13AB-840B-D359079A3B32}"/>
              </a:ext>
            </a:extLst>
          </p:cNvPr>
          <p:cNvSpPr>
            <a:spLocks noGrp="1"/>
          </p:cNvSpPr>
          <p:nvPr>
            <p:ph type="sldNum" sz="quarter" idx="5"/>
          </p:nvPr>
        </p:nvSpPr>
        <p:spPr/>
        <p:txBody>
          <a:bodyPr/>
          <a:lstStyle/>
          <a:p>
            <a:fld id="{E7ABD2F6-335B-E14F-83C2-BDD05C99B67B}" type="slidenum">
              <a:rPr lang="en-US" smtClean="0"/>
              <a:t>57</a:t>
            </a:fld>
            <a:endParaRPr lang="en-US"/>
          </a:p>
        </p:txBody>
      </p:sp>
    </p:spTree>
    <p:extLst>
      <p:ext uri="{BB962C8B-B14F-4D97-AF65-F5344CB8AC3E}">
        <p14:creationId xmlns:p14="http://schemas.microsoft.com/office/powerpoint/2010/main" val="623487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ABD2F6-335B-E14F-83C2-BDD05C99B67B}" type="slidenum">
              <a:rPr lang="en-US" smtClean="0"/>
              <a:t>8</a:t>
            </a:fld>
            <a:endParaRPr lang="en-US"/>
          </a:p>
        </p:txBody>
      </p:sp>
    </p:spTree>
    <p:extLst>
      <p:ext uri="{BB962C8B-B14F-4D97-AF65-F5344CB8AC3E}">
        <p14:creationId xmlns:p14="http://schemas.microsoft.com/office/powerpoint/2010/main" val="1597458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ABD2F6-335B-E14F-83C2-BDD05C99B67B}" type="slidenum">
              <a:rPr lang="en-US" smtClean="0"/>
              <a:t>9</a:t>
            </a:fld>
            <a:endParaRPr lang="en-US"/>
          </a:p>
        </p:txBody>
      </p:sp>
    </p:spTree>
    <p:extLst>
      <p:ext uri="{BB962C8B-B14F-4D97-AF65-F5344CB8AC3E}">
        <p14:creationId xmlns:p14="http://schemas.microsoft.com/office/powerpoint/2010/main" val="1732156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0B080-94BA-0DDC-9617-83D26C7AE9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191C7F-6D63-05F9-F66E-09B330FC8E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D8091B-D494-5046-91E4-B2DB3FF630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220A78-1B68-C630-156E-7CBA55F78CAF}"/>
              </a:ext>
            </a:extLst>
          </p:cNvPr>
          <p:cNvSpPr>
            <a:spLocks noGrp="1"/>
          </p:cNvSpPr>
          <p:nvPr>
            <p:ph type="sldNum" sz="quarter" idx="5"/>
          </p:nvPr>
        </p:nvSpPr>
        <p:spPr/>
        <p:txBody>
          <a:bodyPr/>
          <a:lstStyle/>
          <a:p>
            <a:fld id="{E7ABD2F6-335B-E14F-83C2-BDD05C99B67B}" type="slidenum">
              <a:rPr lang="en-US" smtClean="0"/>
              <a:t>10</a:t>
            </a:fld>
            <a:endParaRPr lang="en-US"/>
          </a:p>
        </p:txBody>
      </p:sp>
    </p:spTree>
    <p:extLst>
      <p:ext uri="{BB962C8B-B14F-4D97-AF65-F5344CB8AC3E}">
        <p14:creationId xmlns:p14="http://schemas.microsoft.com/office/powerpoint/2010/main" val="522342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24F28-CA36-947E-FE81-FB0439E537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ECCCFC-AC55-C884-C293-3864FE30F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4E10C5-31C1-DCCB-9CCE-78B7CD79AC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4CB88F-6C98-09C0-4595-8D4061D1DFA1}"/>
              </a:ext>
            </a:extLst>
          </p:cNvPr>
          <p:cNvSpPr>
            <a:spLocks noGrp="1"/>
          </p:cNvSpPr>
          <p:nvPr>
            <p:ph type="sldNum" sz="quarter" idx="5"/>
          </p:nvPr>
        </p:nvSpPr>
        <p:spPr/>
        <p:txBody>
          <a:bodyPr/>
          <a:lstStyle/>
          <a:p>
            <a:fld id="{E7ABD2F6-335B-E14F-83C2-BDD05C99B67B}" type="slidenum">
              <a:rPr lang="en-US" smtClean="0"/>
              <a:t>11</a:t>
            </a:fld>
            <a:endParaRPr lang="en-US"/>
          </a:p>
        </p:txBody>
      </p:sp>
    </p:spTree>
    <p:extLst>
      <p:ext uri="{BB962C8B-B14F-4D97-AF65-F5344CB8AC3E}">
        <p14:creationId xmlns:p14="http://schemas.microsoft.com/office/powerpoint/2010/main" val="3658082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1D8DB-6F0C-80AC-6115-9FDB293639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81349-2200-BBD5-70E3-D1C0B751A0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4CE94E-6288-A46B-6AF3-79CB5EA13D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5C587F-F6E0-A378-F157-A2B7AF0708B0}"/>
              </a:ext>
            </a:extLst>
          </p:cNvPr>
          <p:cNvSpPr>
            <a:spLocks noGrp="1"/>
          </p:cNvSpPr>
          <p:nvPr>
            <p:ph type="sldNum" sz="quarter" idx="5"/>
          </p:nvPr>
        </p:nvSpPr>
        <p:spPr/>
        <p:txBody>
          <a:bodyPr/>
          <a:lstStyle/>
          <a:p>
            <a:fld id="{E7ABD2F6-335B-E14F-83C2-BDD05C99B67B}" type="slidenum">
              <a:rPr lang="en-US" smtClean="0"/>
              <a:t>12</a:t>
            </a:fld>
            <a:endParaRPr lang="en-US"/>
          </a:p>
        </p:txBody>
      </p:sp>
    </p:spTree>
    <p:extLst>
      <p:ext uri="{BB962C8B-B14F-4D97-AF65-F5344CB8AC3E}">
        <p14:creationId xmlns:p14="http://schemas.microsoft.com/office/powerpoint/2010/main" val="2539143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4FE0051-3A68-C585-3FC1-94FD11061030}"/>
              </a:ext>
            </a:extLst>
          </p:cNvPr>
          <p:cNvSpPr>
            <a:spLocks noGrp="1"/>
          </p:cNvSpPr>
          <p:nvPr>
            <p:ph type="ctrTitle"/>
          </p:nvPr>
        </p:nvSpPr>
        <p:spPr>
          <a:xfrm>
            <a:off x="311499" y="3677697"/>
            <a:ext cx="7834974" cy="2974312"/>
          </a:xfrm>
        </p:spPr>
        <p:txBody>
          <a:bodyPr anchor="ctr">
            <a:normAutofit/>
          </a:bodyPr>
          <a:lstStyle>
            <a:lvl1pPr algn="l">
              <a:defRPr sz="4800">
                <a:solidFill>
                  <a:schemeClr val="tx1"/>
                </a:solidFill>
              </a:defRPr>
            </a:lvl1pPr>
          </a:lstStyle>
          <a:p>
            <a:r>
              <a:rPr lang="en-GB" dirty="0"/>
              <a:t>Click to edit Master title style</a:t>
            </a:r>
            <a:endParaRPr lang="en-US" dirty="0"/>
          </a:p>
        </p:txBody>
      </p:sp>
      <p:sp>
        <p:nvSpPr>
          <p:cNvPr id="4" name="Rectangle 3">
            <a:extLst>
              <a:ext uri="{FF2B5EF4-FFF2-40B4-BE49-F238E27FC236}">
                <a16:creationId xmlns:a16="http://schemas.microsoft.com/office/drawing/2014/main" id="{A7FCA4E8-914C-441F-B455-D163D9EF3291}"/>
              </a:ext>
            </a:extLst>
          </p:cNvPr>
          <p:cNvSpPr/>
          <p:nvPr userDrawn="1"/>
        </p:nvSpPr>
        <p:spPr>
          <a:xfrm>
            <a:off x="0" y="0"/>
            <a:ext cx="9144000" cy="34290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93106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628650" y="6077218"/>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077218"/>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92E60C9-588D-E349-8E6F-0B6ABC3027BF}" type="slidenum">
              <a:rPr lang="en-US" smtClean="0"/>
              <a:t>‹#›</a:t>
            </a:fld>
            <a:endParaRPr lang="en-US"/>
          </a:p>
        </p:txBody>
      </p:sp>
    </p:spTree>
    <p:extLst>
      <p:ext uri="{BB962C8B-B14F-4D97-AF65-F5344CB8AC3E}">
        <p14:creationId xmlns:p14="http://schemas.microsoft.com/office/powerpoint/2010/main" val="722846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628650" y="6077218"/>
            <a:ext cx="2057400" cy="365125"/>
          </a:xfrm>
          <a:prstGeom prst="rect">
            <a:avLst/>
          </a:prstGeom>
        </p:spPr>
        <p:txBody>
          <a:bodyPr/>
          <a:lstStyle/>
          <a:p>
            <a:endParaRPr lang="en-US"/>
          </a:p>
        </p:txBody>
      </p:sp>
      <p:sp>
        <p:nvSpPr>
          <p:cNvPr id="5" name="Footer Placeholder 4"/>
          <p:cNvSpPr>
            <a:spLocks noGrp="1"/>
          </p:cNvSpPr>
          <p:nvPr>
            <p:ph type="ftr" sz="quarter" idx="11"/>
          </p:nvPr>
        </p:nvSpPr>
        <p:spPr>
          <a:xfrm>
            <a:off x="3028950" y="6077218"/>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92E60C9-588D-E349-8E6F-0B6ABC3027BF}" type="slidenum">
              <a:rPr lang="en-US" smtClean="0"/>
              <a:t>‹#›</a:t>
            </a:fld>
            <a:endParaRPr lang="en-US"/>
          </a:p>
        </p:txBody>
      </p:sp>
    </p:spTree>
    <p:extLst>
      <p:ext uri="{BB962C8B-B14F-4D97-AF65-F5344CB8AC3E}">
        <p14:creationId xmlns:p14="http://schemas.microsoft.com/office/powerpoint/2010/main" val="806223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628650" y="6077218"/>
            <a:ext cx="2057400" cy="365125"/>
          </a:xfrm>
          <a:prstGeom prst="rect">
            <a:avLst/>
          </a:prstGeom>
        </p:spPr>
        <p:txBody>
          <a:bodyPr/>
          <a:lstStyle/>
          <a:p>
            <a:endParaRPr lang="en-US"/>
          </a:p>
        </p:txBody>
      </p:sp>
      <p:sp>
        <p:nvSpPr>
          <p:cNvPr id="5" name="Footer Placeholder 4"/>
          <p:cNvSpPr>
            <a:spLocks noGrp="1"/>
          </p:cNvSpPr>
          <p:nvPr>
            <p:ph type="ftr" sz="quarter" idx="11"/>
          </p:nvPr>
        </p:nvSpPr>
        <p:spPr>
          <a:xfrm>
            <a:off x="3028950" y="6077218"/>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92E60C9-588D-E349-8E6F-0B6ABC3027BF}" type="slidenum">
              <a:rPr lang="en-US" smtClean="0"/>
              <a:t>‹#›</a:t>
            </a:fld>
            <a:endParaRPr lang="en-US"/>
          </a:p>
        </p:txBody>
      </p:sp>
    </p:spTree>
    <p:extLst>
      <p:ext uri="{BB962C8B-B14F-4D97-AF65-F5344CB8AC3E}">
        <p14:creationId xmlns:p14="http://schemas.microsoft.com/office/powerpoint/2010/main" val="736314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59EECD-A14F-5335-5CCA-37CB9B22470B}"/>
              </a:ext>
            </a:extLst>
          </p:cNvPr>
          <p:cNvSpPr/>
          <p:nvPr userDrawn="1"/>
        </p:nvSpPr>
        <p:spPr>
          <a:xfrm>
            <a:off x="361740" y="371789"/>
            <a:ext cx="8380325" cy="6189786"/>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2000" dirty="0"/>
          </a:p>
        </p:txBody>
      </p:sp>
      <p:sp>
        <p:nvSpPr>
          <p:cNvPr id="8" name="Title Placeholder 1">
            <a:extLst>
              <a:ext uri="{FF2B5EF4-FFF2-40B4-BE49-F238E27FC236}">
                <a16:creationId xmlns:a16="http://schemas.microsoft.com/office/drawing/2014/main" id="{74C75245-8D17-629A-05B4-3B60C8910C8F}"/>
              </a:ext>
            </a:extLst>
          </p:cNvPr>
          <p:cNvSpPr>
            <a:spLocks noGrp="1"/>
          </p:cNvSpPr>
          <p:nvPr>
            <p:ph type="title"/>
          </p:nvPr>
        </p:nvSpPr>
        <p:spPr>
          <a:xfrm>
            <a:off x="628650" y="442127"/>
            <a:ext cx="7886700" cy="655153"/>
          </a:xfrm>
          <a:prstGeom prst="rect">
            <a:avLst/>
          </a:prstGeom>
        </p:spPr>
        <p:txBody>
          <a:bodyPr vert="horz" lIns="91440" tIns="45720" rIns="91440" bIns="45720" rtlCol="0" anchor="ctr">
            <a:noAutofit/>
          </a:bodyPr>
          <a:lstStyle>
            <a:lvl1pPr>
              <a:defRPr sz="3600"/>
            </a:lvl1pPr>
          </a:lstStyle>
          <a:p>
            <a:r>
              <a:rPr lang="en-GB" dirty="0"/>
              <a:t>Click to edit Master title style</a:t>
            </a:r>
            <a:endParaRPr lang="en-US" dirty="0"/>
          </a:p>
        </p:txBody>
      </p:sp>
      <p:sp>
        <p:nvSpPr>
          <p:cNvPr id="9" name="Text Placeholder 2">
            <a:extLst>
              <a:ext uri="{FF2B5EF4-FFF2-40B4-BE49-F238E27FC236}">
                <a16:creationId xmlns:a16="http://schemas.microsoft.com/office/drawing/2014/main" id="{E5A3B39B-3A2F-0414-C2B7-3C1A1C067B0A}"/>
              </a:ext>
            </a:extLst>
          </p:cNvPr>
          <p:cNvSpPr>
            <a:spLocks noGrp="1"/>
          </p:cNvSpPr>
          <p:nvPr>
            <p:ph idx="1" hasCustomPrompt="1"/>
          </p:nvPr>
        </p:nvSpPr>
        <p:spPr>
          <a:xfrm>
            <a:off x="628650" y="1167619"/>
            <a:ext cx="7886700" cy="5393956"/>
          </a:xfrm>
          <a:prstGeom prst="rect">
            <a:avLst/>
          </a:prstGeom>
        </p:spPr>
        <p:txBody>
          <a:bodyPr vert="horz" lIns="91440" tIns="45720" rIns="91440" bIns="45720" rtlCol="0">
            <a:normAutofit/>
          </a:bodyPr>
          <a:lstStyle>
            <a:lvl1pPr>
              <a:defRPr sz="2800"/>
            </a:lvl1pPr>
            <a:lvl2pPr>
              <a:defRPr sz="2800"/>
            </a:lvl2pPr>
            <a:lvl3pPr>
              <a:defRPr sz="2800"/>
            </a:lvl3pPr>
            <a:lvl4pPr>
              <a:defRPr sz="2800"/>
            </a:lvl4pPr>
            <a:lvl5pPr>
              <a:defRPr sz="2800"/>
            </a:lvl5pPr>
          </a:lstStyle>
          <a:p>
            <a:pPr lvl="0"/>
            <a:r>
              <a:rPr lang="en-GB" dirty="0"/>
              <a:t>Text</a:t>
            </a:r>
            <a:endParaRPr lang="en-US" dirty="0"/>
          </a:p>
        </p:txBody>
      </p:sp>
      <p:sp>
        <p:nvSpPr>
          <p:cNvPr id="2" name="Slide Number Placeholder 5">
            <a:extLst>
              <a:ext uri="{FF2B5EF4-FFF2-40B4-BE49-F238E27FC236}">
                <a16:creationId xmlns:a16="http://schemas.microsoft.com/office/drawing/2014/main" id="{4F0369B4-E012-5919-3CED-5C4BFF275E57}"/>
              </a:ext>
            </a:extLst>
          </p:cNvPr>
          <p:cNvSpPr>
            <a:spLocks noGrp="1"/>
          </p:cNvSpPr>
          <p:nvPr>
            <p:ph type="sldNum" sz="quarter" idx="4"/>
          </p:nvPr>
        </p:nvSpPr>
        <p:spPr>
          <a:xfrm>
            <a:off x="8350180" y="6561575"/>
            <a:ext cx="793820" cy="296425"/>
          </a:xfrm>
          <a:prstGeom prst="rect">
            <a:avLst/>
          </a:prstGeom>
        </p:spPr>
        <p:txBody>
          <a:bodyPr vert="horz" lIns="91440" tIns="45720" rIns="91440" bIns="45720" rtlCol="0" anchor="ctr"/>
          <a:lstStyle>
            <a:lvl1pPr algn="r">
              <a:defRPr sz="1600" b="1">
                <a:solidFill>
                  <a:schemeClr val="tx1">
                    <a:tint val="75000"/>
                  </a:schemeClr>
                </a:solidFill>
                <a:latin typeface="Garamond" panose="02020404030301010803" pitchFamily="18" charset="0"/>
              </a:defRPr>
            </a:lvl1pPr>
          </a:lstStyle>
          <a:p>
            <a:fld id="{092E60C9-588D-E349-8E6F-0B6ABC3027BF}" type="slidenum">
              <a:rPr lang="en-US" smtClean="0"/>
              <a:pPr/>
              <a:t>‹#›</a:t>
            </a:fld>
            <a:endParaRPr lang="en-US" dirty="0"/>
          </a:p>
        </p:txBody>
      </p:sp>
    </p:spTree>
    <p:extLst>
      <p:ext uri="{BB962C8B-B14F-4D97-AF65-F5344CB8AC3E}">
        <p14:creationId xmlns:p14="http://schemas.microsoft.com/office/powerpoint/2010/main" val="10657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59EECD-A14F-5335-5CCA-37CB9B22470B}"/>
              </a:ext>
            </a:extLst>
          </p:cNvPr>
          <p:cNvSpPr/>
          <p:nvPr userDrawn="1"/>
        </p:nvSpPr>
        <p:spPr>
          <a:xfrm>
            <a:off x="361740" y="371789"/>
            <a:ext cx="8380325" cy="6189786"/>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2000" dirty="0"/>
          </a:p>
        </p:txBody>
      </p:sp>
      <p:sp>
        <p:nvSpPr>
          <p:cNvPr id="8" name="Title Placeholder 1">
            <a:extLst>
              <a:ext uri="{FF2B5EF4-FFF2-40B4-BE49-F238E27FC236}">
                <a16:creationId xmlns:a16="http://schemas.microsoft.com/office/drawing/2014/main" id="{74C75245-8D17-629A-05B4-3B60C8910C8F}"/>
              </a:ext>
            </a:extLst>
          </p:cNvPr>
          <p:cNvSpPr>
            <a:spLocks noGrp="1"/>
          </p:cNvSpPr>
          <p:nvPr>
            <p:ph type="title"/>
          </p:nvPr>
        </p:nvSpPr>
        <p:spPr>
          <a:xfrm>
            <a:off x="628650" y="442127"/>
            <a:ext cx="7886700" cy="655153"/>
          </a:xfrm>
          <a:prstGeom prst="rect">
            <a:avLst/>
          </a:prstGeom>
        </p:spPr>
        <p:txBody>
          <a:bodyPr vert="horz" lIns="91440" tIns="45720" rIns="91440" bIns="45720" rtlCol="0" anchor="ctr">
            <a:noAutofit/>
          </a:bodyPr>
          <a:lstStyle>
            <a:lvl1pPr>
              <a:defRPr sz="3600"/>
            </a:lvl1pPr>
          </a:lstStyle>
          <a:p>
            <a:r>
              <a:rPr lang="en-GB" dirty="0"/>
              <a:t>Click to edit Master title style</a:t>
            </a:r>
            <a:endParaRPr lang="en-US" dirty="0"/>
          </a:p>
        </p:txBody>
      </p:sp>
      <p:sp>
        <p:nvSpPr>
          <p:cNvPr id="10" name="Slide Number Placeholder 5">
            <a:extLst>
              <a:ext uri="{FF2B5EF4-FFF2-40B4-BE49-F238E27FC236}">
                <a16:creationId xmlns:a16="http://schemas.microsoft.com/office/drawing/2014/main" id="{F01A7E6B-051A-2BE5-2B0B-0CB91F8253B2}"/>
              </a:ext>
            </a:extLst>
          </p:cNvPr>
          <p:cNvSpPr>
            <a:spLocks noGrp="1"/>
          </p:cNvSpPr>
          <p:nvPr>
            <p:ph type="sldNum" sz="quarter" idx="4"/>
          </p:nvPr>
        </p:nvSpPr>
        <p:spPr>
          <a:xfrm>
            <a:off x="8515350" y="6385226"/>
            <a:ext cx="478255" cy="365125"/>
          </a:xfrm>
          <a:prstGeom prst="rect">
            <a:avLst/>
          </a:prstGeom>
        </p:spPr>
        <p:txBody>
          <a:bodyPr vert="horz" lIns="91440" tIns="45720" rIns="91440" bIns="45720" rtlCol="0" anchor="ctr"/>
          <a:lstStyle>
            <a:lvl1pPr algn="r">
              <a:defRPr sz="1200">
                <a:solidFill>
                  <a:schemeClr val="tx1">
                    <a:tint val="75000"/>
                  </a:schemeClr>
                </a:solidFill>
                <a:latin typeface="Garamond" panose="02020404030301010803" pitchFamily="18" charset="0"/>
              </a:defRPr>
            </a:lvl1pPr>
          </a:lstStyle>
          <a:p>
            <a:fld id="{092E60C9-588D-E349-8E6F-0B6ABC3027BF}" type="slidenum">
              <a:rPr lang="en-US" smtClean="0"/>
              <a:pPr/>
              <a:t>‹#›</a:t>
            </a:fld>
            <a:endParaRPr lang="en-US"/>
          </a:p>
        </p:txBody>
      </p:sp>
      <p:sp>
        <p:nvSpPr>
          <p:cNvPr id="9" name="Text Placeholder 2">
            <a:extLst>
              <a:ext uri="{FF2B5EF4-FFF2-40B4-BE49-F238E27FC236}">
                <a16:creationId xmlns:a16="http://schemas.microsoft.com/office/drawing/2014/main" id="{E5A3B39B-3A2F-0414-C2B7-3C1A1C067B0A}"/>
              </a:ext>
            </a:extLst>
          </p:cNvPr>
          <p:cNvSpPr>
            <a:spLocks noGrp="1"/>
          </p:cNvSpPr>
          <p:nvPr>
            <p:ph idx="1"/>
          </p:nvPr>
        </p:nvSpPr>
        <p:spPr>
          <a:xfrm>
            <a:off x="628650" y="1167619"/>
            <a:ext cx="4646735" cy="5393956"/>
          </a:xfrm>
          <a:prstGeom prst="rect">
            <a:avLst/>
          </a:prstGeom>
        </p:spPr>
        <p:txBody>
          <a:bodyPr vert="horz" lIns="91440" tIns="45720" rIns="91440" bIns="45720" rtlCol="0">
            <a:normAutofit/>
          </a:bodyPr>
          <a:lstStyle>
            <a:lvl1pPr>
              <a:defRPr sz="2800"/>
            </a:lvl1pPr>
            <a:lvl2pPr>
              <a:defRPr sz="2800"/>
            </a:lvl2pPr>
            <a:lvl3pPr>
              <a:defRPr sz="2800"/>
            </a:lvl3pPr>
            <a:lvl4pPr>
              <a:defRPr sz="2800"/>
            </a:lvl4pPr>
            <a:lvl5pPr>
              <a:defRPr sz="28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875130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628650" y="6077218"/>
            <a:ext cx="2057400" cy="365125"/>
          </a:xfrm>
          <a:prstGeom prst="rect">
            <a:avLst/>
          </a:prstGeom>
        </p:spPr>
        <p:txBody>
          <a:bodyPr/>
          <a:lstStyle/>
          <a:p>
            <a:endParaRPr lang="en-US"/>
          </a:p>
        </p:txBody>
      </p:sp>
      <p:sp>
        <p:nvSpPr>
          <p:cNvPr id="5" name="Footer Placeholder 4"/>
          <p:cNvSpPr>
            <a:spLocks noGrp="1"/>
          </p:cNvSpPr>
          <p:nvPr>
            <p:ph type="ftr" sz="quarter" idx="11"/>
          </p:nvPr>
        </p:nvSpPr>
        <p:spPr>
          <a:xfrm>
            <a:off x="3028950" y="6077218"/>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92E60C9-588D-E349-8E6F-0B6ABC3027BF}" type="slidenum">
              <a:rPr lang="en-US" smtClean="0"/>
              <a:t>‹#›</a:t>
            </a:fld>
            <a:endParaRPr lang="en-US"/>
          </a:p>
        </p:txBody>
      </p:sp>
    </p:spTree>
    <p:extLst>
      <p:ext uri="{BB962C8B-B14F-4D97-AF65-F5344CB8AC3E}">
        <p14:creationId xmlns:p14="http://schemas.microsoft.com/office/powerpoint/2010/main" val="93366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a:xfrm>
            <a:off x="628650" y="6077218"/>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077218"/>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92E60C9-588D-E349-8E6F-0B6ABC3027BF}" type="slidenum">
              <a:rPr lang="en-US" smtClean="0"/>
              <a:t>‹#›</a:t>
            </a:fld>
            <a:endParaRPr lang="en-US"/>
          </a:p>
        </p:txBody>
      </p:sp>
    </p:spTree>
    <p:extLst>
      <p:ext uri="{BB962C8B-B14F-4D97-AF65-F5344CB8AC3E}">
        <p14:creationId xmlns:p14="http://schemas.microsoft.com/office/powerpoint/2010/main" val="2565996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628650" y="6077218"/>
            <a:ext cx="2057400" cy="365125"/>
          </a:xfrm>
          <a:prstGeom prst="rect">
            <a:avLst/>
          </a:prstGeom>
        </p:spPr>
        <p:txBody>
          <a:bodyPr/>
          <a:lstStyle/>
          <a:p>
            <a:endParaRPr lang="en-US"/>
          </a:p>
        </p:txBody>
      </p:sp>
      <p:sp>
        <p:nvSpPr>
          <p:cNvPr id="8" name="Footer Placeholder 7"/>
          <p:cNvSpPr>
            <a:spLocks noGrp="1"/>
          </p:cNvSpPr>
          <p:nvPr>
            <p:ph type="ftr" sz="quarter" idx="11"/>
          </p:nvPr>
        </p:nvSpPr>
        <p:spPr>
          <a:xfrm>
            <a:off x="3028950" y="6077218"/>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092E60C9-588D-E349-8E6F-0B6ABC3027BF}" type="slidenum">
              <a:rPr lang="en-US" smtClean="0"/>
              <a:t>‹#›</a:t>
            </a:fld>
            <a:endParaRPr lang="en-US"/>
          </a:p>
        </p:txBody>
      </p:sp>
    </p:spTree>
    <p:extLst>
      <p:ext uri="{BB962C8B-B14F-4D97-AF65-F5344CB8AC3E}">
        <p14:creationId xmlns:p14="http://schemas.microsoft.com/office/powerpoint/2010/main" val="2332593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a:xfrm>
            <a:off x="628650" y="6077218"/>
            <a:ext cx="2057400" cy="365125"/>
          </a:xfrm>
          <a:prstGeom prst="rect">
            <a:avLst/>
          </a:prstGeom>
        </p:spPr>
        <p:txBody>
          <a:bodyPr/>
          <a:lstStyle/>
          <a:p>
            <a:endParaRPr lang="en-US"/>
          </a:p>
        </p:txBody>
      </p:sp>
      <p:sp>
        <p:nvSpPr>
          <p:cNvPr id="4" name="Footer Placeholder 3"/>
          <p:cNvSpPr>
            <a:spLocks noGrp="1"/>
          </p:cNvSpPr>
          <p:nvPr>
            <p:ph type="ftr" sz="quarter" idx="11"/>
          </p:nvPr>
        </p:nvSpPr>
        <p:spPr>
          <a:xfrm>
            <a:off x="3028950" y="6077218"/>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092E60C9-588D-E349-8E6F-0B6ABC3027BF}" type="slidenum">
              <a:rPr lang="en-US" smtClean="0"/>
              <a:t>‹#›</a:t>
            </a:fld>
            <a:endParaRPr lang="en-US"/>
          </a:p>
        </p:txBody>
      </p:sp>
    </p:spTree>
    <p:extLst>
      <p:ext uri="{BB962C8B-B14F-4D97-AF65-F5344CB8AC3E}">
        <p14:creationId xmlns:p14="http://schemas.microsoft.com/office/powerpoint/2010/main" val="2846638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077218"/>
            <a:ext cx="2057400" cy="365125"/>
          </a:xfrm>
          <a:prstGeom prst="rect">
            <a:avLst/>
          </a:prstGeom>
        </p:spPr>
        <p:txBody>
          <a:bodyPr/>
          <a:lstStyle/>
          <a:p>
            <a:endParaRPr lang="en-US"/>
          </a:p>
        </p:txBody>
      </p:sp>
      <p:sp>
        <p:nvSpPr>
          <p:cNvPr id="3" name="Footer Placeholder 2"/>
          <p:cNvSpPr>
            <a:spLocks noGrp="1"/>
          </p:cNvSpPr>
          <p:nvPr>
            <p:ph type="ftr" sz="quarter" idx="11"/>
          </p:nvPr>
        </p:nvSpPr>
        <p:spPr>
          <a:xfrm>
            <a:off x="3028950" y="6077218"/>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092E60C9-588D-E349-8E6F-0B6ABC3027BF}" type="slidenum">
              <a:rPr lang="en-US" smtClean="0"/>
              <a:t>‹#›</a:t>
            </a:fld>
            <a:endParaRPr lang="en-US"/>
          </a:p>
        </p:txBody>
      </p:sp>
    </p:spTree>
    <p:extLst>
      <p:ext uri="{BB962C8B-B14F-4D97-AF65-F5344CB8AC3E}">
        <p14:creationId xmlns:p14="http://schemas.microsoft.com/office/powerpoint/2010/main" val="2416045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628650" y="6077218"/>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077218"/>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92E60C9-588D-E349-8E6F-0B6ABC3027BF}" type="slidenum">
              <a:rPr lang="en-US" smtClean="0"/>
              <a:t>‹#›</a:t>
            </a:fld>
            <a:endParaRPr lang="en-US"/>
          </a:p>
        </p:txBody>
      </p:sp>
    </p:spTree>
    <p:extLst>
      <p:ext uri="{BB962C8B-B14F-4D97-AF65-F5344CB8AC3E}">
        <p14:creationId xmlns:p14="http://schemas.microsoft.com/office/powerpoint/2010/main" val="3399746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81000"/>
          </a:schemeClr>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CC2E6410-646A-5C5E-D398-B8CB1F7F9A36}"/>
              </a:ext>
            </a:extLst>
          </p:cNvPr>
          <p:cNvPicPr>
            <a:picLocks noChangeAspect="1"/>
          </p:cNvPicPr>
          <p:nvPr userDrawn="1"/>
        </p:nvPicPr>
        <p:blipFill rotWithShape="1">
          <a:blip r:embed="rId14">
            <a:alphaModFix amt="57000"/>
            <a:extLst>
              <a:ext uri="{BEBA8EAE-BF5A-486C-A8C5-ECC9F3942E4B}">
                <a14:imgProps xmlns:a14="http://schemas.microsoft.com/office/drawing/2010/main">
                  <a14:imgLayer r:embed="rId15">
                    <a14:imgEffect>
                      <a14:colorTemperature colorTemp="11500"/>
                    </a14:imgEffect>
                    <a14:imgEffect>
                      <a14:saturation sat="400000"/>
                    </a14:imgEffect>
                  </a14:imgLayer>
                </a14:imgProps>
              </a:ext>
            </a:extLst>
          </a:blip>
          <a:srcRect r="8142" b="760"/>
          <a:stretch/>
        </p:blipFill>
        <p:spPr>
          <a:xfrm>
            <a:off x="-1" y="0"/>
            <a:ext cx="9144001" cy="6858000"/>
          </a:xfrm>
          <a:prstGeom prst="rect">
            <a:avLst/>
          </a:prstGeom>
        </p:spPr>
      </p:pic>
      <p:sp>
        <p:nvSpPr>
          <p:cNvPr id="2" name="Title Placeholder 1"/>
          <p:cNvSpPr>
            <a:spLocks noGrp="1"/>
          </p:cNvSpPr>
          <p:nvPr>
            <p:ph type="title"/>
          </p:nvPr>
        </p:nvSpPr>
        <p:spPr>
          <a:xfrm>
            <a:off x="628650" y="442127"/>
            <a:ext cx="7886700" cy="655153"/>
          </a:xfrm>
          <a:prstGeom prst="rect">
            <a:avLst/>
          </a:prstGeom>
        </p:spPr>
        <p:txBody>
          <a:bodyPr vert="horz" lIns="91440" tIns="45720" rIns="91440" bIns="45720" rtlCol="0" anchor="ctr">
            <a:noAutofit/>
          </a:bodyPr>
          <a:lstStyle/>
          <a:p>
            <a:r>
              <a:rPr lang="en-GB" dirty="0"/>
              <a:t>Click to edit Master title style</a:t>
            </a:r>
            <a:endParaRPr lang="en-US" dirty="0"/>
          </a:p>
        </p:txBody>
      </p:sp>
      <p:sp>
        <p:nvSpPr>
          <p:cNvPr id="3" name="Text Placeholder 2"/>
          <p:cNvSpPr>
            <a:spLocks noGrp="1"/>
          </p:cNvSpPr>
          <p:nvPr>
            <p:ph type="body" idx="1"/>
          </p:nvPr>
        </p:nvSpPr>
        <p:spPr>
          <a:xfrm>
            <a:off x="628650" y="1309037"/>
            <a:ext cx="7886700" cy="5252537"/>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Slide Number Placeholder 5"/>
          <p:cNvSpPr>
            <a:spLocks noGrp="1"/>
          </p:cNvSpPr>
          <p:nvPr>
            <p:ph type="sldNum" sz="quarter" idx="4"/>
          </p:nvPr>
        </p:nvSpPr>
        <p:spPr>
          <a:xfrm>
            <a:off x="8665745" y="6492875"/>
            <a:ext cx="478255" cy="365125"/>
          </a:xfrm>
          <a:prstGeom prst="rect">
            <a:avLst/>
          </a:prstGeom>
        </p:spPr>
        <p:txBody>
          <a:bodyPr vert="horz" lIns="91440" tIns="45720" rIns="91440" bIns="45720" rtlCol="0" anchor="ctr"/>
          <a:lstStyle>
            <a:lvl1pPr algn="r">
              <a:defRPr sz="1600" b="1">
                <a:solidFill>
                  <a:schemeClr val="tx1">
                    <a:tint val="75000"/>
                  </a:schemeClr>
                </a:solidFill>
                <a:latin typeface="Garamond" panose="02020404030301010803" pitchFamily="18" charset="0"/>
              </a:defRPr>
            </a:lvl1pPr>
          </a:lstStyle>
          <a:p>
            <a:fld id="{092E60C9-588D-E349-8E6F-0B6ABC3027BF}" type="slidenum">
              <a:rPr lang="en-US" smtClean="0"/>
              <a:pPr/>
              <a:t>‹#›</a:t>
            </a:fld>
            <a:endParaRPr lang="en-US" dirty="0"/>
          </a:p>
        </p:txBody>
      </p:sp>
    </p:spTree>
    <p:extLst>
      <p:ext uri="{BB962C8B-B14F-4D97-AF65-F5344CB8AC3E}">
        <p14:creationId xmlns:p14="http://schemas.microsoft.com/office/powerpoint/2010/main" val="403639908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9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000" b="1" kern="1200">
          <a:solidFill>
            <a:schemeClr val="tx1"/>
          </a:solidFill>
          <a:latin typeface="RocaOne-Bold"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0" kern="1200">
          <a:solidFill>
            <a:schemeClr val="tx1"/>
          </a:solidFill>
          <a:latin typeface="RocaOne-Lt" pitchFamily="2" charset="77"/>
          <a:ea typeface="+mn-ea"/>
          <a:cs typeface="+mn-cs"/>
        </a:defRPr>
      </a:lvl1pPr>
      <a:lvl2pPr marL="685800" indent="-228600" algn="l" defTabSz="914400" rtl="0" eaLnBrk="1" latinLnBrk="0" hangingPunct="1">
        <a:lnSpc>
          <a:spcPct val="90000"/>
        </a:lnSpc>
        <a:spcBef>
          <a:spcPts val="500"/>
        </a:spcBef>
        <a:buFont typeface="Wingdings" pitchFamily="2" charset="2"/>
        <a:buChar char="§"/>
        <a:defRPr sz="3200" b="0" kern="1200">
          <a:solidFill>
            <a:schemeClr val="tx1"/>
          </a:solidFill>
          <a:latin typeface="RocaOne-Lt"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200" b="0" kern="1200">
          <a:solidFill>
            <a:schemeClr val="tx1"/>
          </a:solidFill>
          <a:latin typeface="RocaOne-Lt"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3200" b="0" kern="1200">
          <a:solidFill>
            <a:schemeClr val="tx1"/>
          </a:solidFill>
          <a:latin typeface="RocaOne-L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b="0" kern="1200">
          <a:solidFill>
            <a:schemeClr val="tx1"/>
          </a:solidFill>
          <a:latin typeface="RocaOne-L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file:////Users/kiensenglee/Library/Group%20Containers/UBF8T346G9.ms/WebArchiveCopyPasteTempFiles/com.microsoft.Word/content%3fid=file-BQhtvveRVPsC4JCHn1HpfU&amp;ts=488711&amp;p=fs&amp;cid=1&amp;sig=b9c82983b5ed4442b58f9425d79e0e02910f6a002983bae23bce92812d01ab5e&amp;v=0" TargetMode="External"/><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4B486-3ACC-077D-D648-D2D73BD8D6E5}"/>
              </a:ext>
            </a:extLst>
          </p:cNvPr>
          <p:cNvSpPr>
            <a:spLocks noGrp="1"/>
          </p:cNvSpPr>
          <p:nvPr>
            <p:ph type="ctrTitle"/>
          </p:nvPr>
        </p:nvSpPr>
        <p:spPr/>
        <p:txBody>
          <a:bodyPr/>
          <a:lstStyle/>
          <a:p>
            <a:r>
              <a:rPr lang="en-US" dirty="0"/>
              <a:t>CREDO 3: Atonement </a:t>
            </a:r>
            <a:br>
              <a:rPr lang="en-US" dirty="0"/>
            </a:br>
            <a:r>
              <a:rPr lang="en-US" dirty="0"/>
              <a:t>‘suffered under Pontius Pilate, was crucified, died, and was buried.’</a:t>
            </a:r>
          </a:p>
        </p:txBody>
      </p:sp>
    </p:spTree>
    <p:extLst>
      <p:ext uri="{BB962C8B-B14F-4D97-AF65-F5344CB8AC3E}">
        <p14:creationId xmlns:p14="http://schemas.microsoft.com/office/powerpoint/2010/main" val="548770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3D291-53C4-7DAE-E205-9D14514D3C6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BD4D45-31E9-E919-C4C7-C318A1F89826}"/>
              </a:ext>
            </a:extLst>
          </p:cNvPr>
          <p:cNvSpPr>
            <a:spLocks noGrp="1"/>
          </p:cNvSpPr>
          <p:nvPr>
            <p:ph idx="1"/>
          </p:nvPr>
        </p:nvSpPr>
        <p:spPr>
          <a:xfrm>
            <a:off x="628650" y="1518139"/>
            <a:ext cx="7886700" cy="5019487"/>
          </a:xfrm>
        </p:spPr>
        <p:txBody>
          <a:bodyPr/>
          <a:lstStyle/>
          <a:p>
            <a:r>
              <a:rPr lang="en-US" sz="3200" b="1" dirty="0">
                <a:solidFill>
                  <a:srgbClr val="FFC000"/>
                </a:solidFill>
              </a:rPr>
              <a:t>Penal Substitution</a:t>
            </a:r>
          </a:p>
          <a:p>
            <a:pPr lvl="0"/>
            <a:r>
              <a:rPr lang="en-SG" dirty="0"/>
              <a:t>Traditionally associated with Reformers like Martin Luther, John Calvin (16</a:t>
            </a:r>
            <a:r>
              <a:rPr lang="en-SG" baseline="30000" dirty="0"/>
              <a:t>th</a:t>
            </a:r>
            <a:r>
              <a:rPr lang="en-SG" dirty="0"/>
              <a:t> century Reformation)</a:t>
            </a:r>
          </a:p>
          <a:p>
            <a:pPr lvl="1"/>
            <a:r>
              <a:rPr lang="en-SG" b="1" dirty="0">
                <a:solidFill>
                  <a:srgbClr val="FFC000"/>
                </a:solidFill>
              </a:rPr>
              <a:t>Theological question</a:t>
            </a:r>
            <a:r>
              <a:rPr lang="en-SG" b="1" dirty="0"/>
              <a:t>:</a:t>
            </a:r>
            <a:r>
              <a:rPr lang="en-SG" dirty="0"/>
              <a:t> How can God forgive sin while remaining just and holy?</a:t>
            </a:r>
          </a:p>
          <a:p>
            <a:pPr lvl="1"/>
            <a:r>
              <a:rPr lang="en-SG" dirty="0"/>
              <a:t>Christ bore the punishment we deserved, satisfying God’s justice so we could be forgiven. </a:t>
            </a:r>
          </a:p>
          <a:p>
            <a:pPr lvl="1"/>
            <a:r>
              <a:rPr lang="en-SG" dirty="0"/>
              <a:t>Humans receive forgiveness not because of their own works but because Christ bore the penalty for sin.</a:t>
            </a:r>
          </a:p>
          <a:p>
            <a:pPr lvl="1"/>
            <a:r>
              <a:rPr lang="en-SG" dirty="0"/>
              <a:t>Focus: Justice, punishment, and substitution</a:t>
            </a:r>
          </a:p>
          <a:p>
            <a:pPr marL="457200" lvl="1" indent="0">
              <a:buNone/>
            </a:pPr>
            <a:endParaRPr lang="en-SG" dirty="0"/>
          </a:p>
          <a:p>
            <a:endParaRPr lang="en-US" dirty="0">
              <a:solidFill>
                <a:schemeClr val="accent2">
                  <a:lumMod val="60000"/>
                  <a:lumOff val="40000"/>
                </a:schemeClr>
              </a:solidFill>
            </a:endParaRPr>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A4009FD9-5153-6669-30E1-4CC458E890B3}"/>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50516145-47C5-A724-B0C9-6B523F5A64FE}"/>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10</a:t>
            </a:fld>
            <a:endParaRPr lang="en-US"/>
          </a:p>
        </p:txBody>
      </p:sp>
      <p:sp>
        <p:nvSpPr>
          <p:cNvPr id="6" name="Title 5">
            <a:extLst>
              <a:ext uri="{FF2B5EF4-FFF2-40B4-BE49-F238E27FC236}">
                <a16:creationId xmlns:a16="http://schemas.microsoft.com/office/drawing/2014/main" id="{E996C727-D3F6-A1B6-209E-7CC0F79A803B}"/>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FFC000"/>
                </a:solidFill>
              </a:rPr>
              <a:t>atonement</a:t>
            </a:r>
            <a:r>
              <a:rPr lang="en-US" dirty="0"/>
              <a:t> theories?</a:t>
            </a:r>
          </a:p>
        </p:txBody>
      </p:sp>
    </p:spTree>
    <p:extLst>
      <p:ext uri="{BB962C8B-B14F-4D97-AF65-F5344CB8AC3E}">
        <p14:creationId xmlns:p14="http://schemas.microsoft.com/office/powerpoint/2010/main" val="3022354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14E0F-97D1-1FAC-8085-72908E0546D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C1C902-FA73-C60A-E1C4-49486FC46585}"/>
              </a:ext>
            </a:extLst>
          </p:cNvPr>
          <p:cNvSpPr>
            <a:spLocks noGrp="1"/>
          </p:cNvSpPr>
          <p:nvPr>
            <p:ph idx="1"/>
          </p:nvPr>
        </p:nvSpPr>
        <p:spPr>
          <a:xfrm>
            <a:off x="628650" y="1518139"/>
            <a:ext cx="7886700" cy="5019487"/>
          </a:xfrm>
        </p:spPr>
        <p:txBody>
          <a:bodyPr/>
          <a:lstStyle/>
          <a:p>
            <a:r>
              <a:rPr lang="en-US" sz="3200" b="1" dirty="0">
                <a:solidFill>
                  <a:srgbClr val="FFC000"/>
                </a:solidFill>
              </a:rPr>
              <a:t>Penal Substitution</a:t>
            </a:r>
          </a:p>
          <a:p>
            <a:pPr lvl="0"/>
            <a:r>
              <a:rPr lang="en-SG" dirty="0"/>
              <a:t>Traditionally associated with Reformers like Martin Luther, John Calvin (16</a:t>
            </a:r>
            <a:r>
              <a:rPr lang="en-SG" baseline="30000" dirty="0"/>
              <a:t>th</a:t>
            </a:r>
            <a:r>
              <a:rPr lang="en-SG" dirty="0"/>
              <a:t> century Reformation)</a:t>
            </a:r>
          </a:p>
          <a:p>
            <a:pPr lvl="0"/>
            <a:r>
              <a:rPr lang="en-SG" b="1" dirty="0"/>
              <a:t>Biblical basis:</a:t>
            </a:r>
          </a:p>
          <a:p>
            <a:pPr lvl="1"/>
            <a:r>
              <a:rPr lang="en-SG" b="1" dirty="0"/>
              <a:t>Isaiah 53:4-6</a:t>
            </a:r>
            <a:r>
              <a:rPr lang="en-SG" dirty="0"/>
              <a:t> – He was pierced for our transgressions; the punishment that brings us peace was on Him.</a:t>
            </a:r>
          </a:p>
          <a:p>
            <a:pPr lvl="1"/>
            <a:r>
              <a:rPr lang="en-SG" b="1" dirty="0"/>
              <a:t>2 Corinthians 5:21</a:t>
            </a:r>
            <a:r>
              <a:rPr lang="en-SG" dirty="0"/>
              <a:t> – Christ became sin for us, so we might become righteous.</a:t>
            </a:r>
          </a:p>
          <a:p>
            <a:pPr lvl="1"/>
            <a:r>
              <a:rPr lang="en-SG" b="1" dirty="0"/>
              <a:t>1 Peter 2:24</a:t>
            </a:r>
            <a:r>
              <a:rPr lang="en-SG" dirty="0"/>
              <a:t> – He bore our sins in His body on the cross.</a:t>
            </a:r>
          </a:p>
          <a:p>
            <a:pPr marL="457200" lvl="1" indent="0">
              <a:buNone/>
            </a:pPr>
            <a:endParaRPr lang="en-SG" dirty="0"/>
          </a:p>
          <a:p>
            <a:endParaRPr lang="en-US" dirty="0">
              <a:solidFill>
                <a:schemeClr val="accent2">
                  <a:lumMod val="60000"/>
                  <a:lumOff val="40000"/>
                </a:schemeClr>
              </a:solidFill>
            </a:endParaRPr>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A5BC0116-95A2-D042-A77F-7342C6572703}"/>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448AFEBD-CD4B-2E02-DEBE-C11018D9D07C}"/>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11</a:t>
            </a:fld>
            <a:endParaRPr lang="en-US"/>
          </a:p>
        </p:txBody>
      </p:sp>
      <p:sp>
        <p:nvSpPr>
          <p:cNvPr id="6" name="Title 5">
            <a:extLst>
              <a:ext uri="{FF2B5EF4-FFF2-40B4-BE49-F238E27FC236}">
                <a16:creationId xmlns:a16="http://schemas.microsoft.com/office/drawing/2014/main" id="{1B3E9E57-559B-6068-8B4F-06CD82DFFE35}"/>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FFC000"/>
                </a:solidFill>
              </a:rPr>
              <a:t>atonement</a:t>
            </a:r>
            <a:r>
              <a:rPr lang="en-US" dirty="0"/>
              <a:t> theories?</a:t>
            </a:r>
          </a:p>
        </p:txBody>
      </p:sp>
    </p:spTree>
    <p:extLst>
      <p:ext uri="{BB962C8B-B14F-4D97-AF65-F5344CB8AC3E}">
        <p14:creationId xmlns:p14="http://schemas.microsoft.com/office/powerpoint/2010/main" val="1968635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EA0CB-DB26-32B2-D37B-71172DBBA3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1478F2-5122-A505-2B07-D0ED1CAF63D1}"/>
              </a:ext>
            </a:extLst>
          </p:cNvPr>
          <p:cNvSpPr>
            <a:spLocks noGrp="1"/>
          </p:cNvSpPr>
          <p:nvPr>
            <p:ph idx="1"/>
          </p:nvPr>
        </p:nvSpPr>
        <p:spPr>
          <a:xfrm>
            <a:off x="628650" y="1518139"/>
            <a:ext cx="7886700" cy="5019487"/>
          </a:xfrm>
        </p:spPr>
        <p:txBody>
          <a:bodyPr>
            <a:normAutofit lnSpcReduction="10000"/>
          </a:bodyPr>
          <a:lstStyle/>
          <a:p>
            <a:r>
              <a:rPr lang="en-US" sz="3200" b="1" dirty="0">
                <a:solidFill>
                  <a:srgbClr val="FFC000"/>
                </a:solidFill>
              </a:rPr>
              <a:t>Penal Substitution</a:t>
            </a:r>
          </a:p>
          <a:p>
            <a:pPr lvl="0"/>
            <a:r>
              <a:rPr lang="en-SG" b="1" dirty="0"/>
              <a:t>Historical influence:</a:t>
            </a:r>
            <a:r>
              <a:rPr lang="en-SG" dirty="0"/>
              <a:t> </a:t>
            </a:r>
          </a:p>
          <a:p>
            <a:pPr marL="684000" lvl="1" indent="-230400"/>
            <a:r>
              <a:rPr lang="en-SG" dirty="0"/>
              <a:t>Protestant reformers were reacting against perceived abuses in the medieval Church (e.g., indulgences, sacramental overemphasis) and wanted a </a:t>
            </a:r>
            <a:r>
              <a:rPr lang="en-SG" b="1" dirty="0">
                <a:solidFill>
                  <a:srgbClr val="FFC000"/>
                </a:solidFill>
              </a:rPr>
              <a:t>biblically grounded explanation of forgiveness</a:t>
            </a:r>
            <a:r>
              <a:rPr lang="en-SG" dirty="0"/>
              <a:t>.</a:t>
            </a:r>
          </a:p>
          <a:p>
            <a:pPr marL="684000" lvl="1" indent="-230400"/>
            <a:r>
              <a:rPr lang="en-SG" dirty="0"/>
              <a:t>The Reformation coincided with the rise of more structured </a:t>
            </a:r>
            <a:r>
              <a:rPr lang="en-SG" b="1" dirty="0">
                <a:solidFill>
                  <a:srgbClr val="FFC000"/>
                </a:solidFill>
              </a:rPr>
              <a:t>nation-states and legal systems</a:t>
            </a:r>
            <a:r>
              <a:rPr lang="en-SG" dirty="0">
                <a:solidFill>
                  <a:srgbClr val="FFC000"/>
                </a:solidFill>
              </a:rPr>
              <a:t> </a:t>
            </a:r>
            <a:r>
              <a:rPr lang="en-SG" dirty="0"/>
              <a:t>in Europe. Law courts, written statutes, and codified legal reasoning provided a natural metaphor for explaining how God deals with sin and righteousness.</a:t>
            </a:r>
          </a:p>
          <a:p>
            <a:endParaRPr lang="en-US" dirty="0">
              <a:solidFill>
                <a:schemeClr val="accent2">
                  <a:lumMod val="60000"/>
                  <a:lumOff val="40000"/>
                </a:schemeClr>
              </a:solidFill>
            </a:endParaRPr>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9BD99C8F-73EA-A2DE-2EB7-BF2AFEFDB8D6}"/>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7BF38C0E-3CDF-A614-4CC9-297E5A38F7BE}"/>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12</a:t>
            </a:fld>
            <a:endParaRPr lang="en-US"/>
          </a:p>
        </p:txBody>
      </p:sp>
      <p:sp>
        <p:nvSpPr>
          <p:cNvPr id="6" name="Title 5">
            <a:extLst>
              <a:ext uri="{FF2B5EF4-FFF2-40B4-BE49-F238E27FC236}">
                <a16:creationId xmlns:a16="http://schemas.microsoft.com/office/drawing/2014/main" id="{F9942DE2-0311-B5FA-9936-06D0A2D1B1F4}"/>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FFC000"/>
                </a:solidFill>
              </a:rPr>
              <a:t>atonement</a:t>
            </a:r>
            <a:r>
              <a:rPr lang="en-US" dirty="0"/>
              <a:t> theories?</a:t>
            </a:r>
          </a:p>
        </p:txBody>
      </p:sp>
    </p:spTree>
    <p:extLst>
      <p:ext uri="{BB962C8B-B14F-4D97-AF65-F5344CB8AC3E}">
        <p14:creationId xmlns:p14="http://schemas.microsoft.com/office/powerpoint/2010/main" val="3161575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853F1-8387-2F7C-5684-DF69E1B891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D21A36-3F27-EB12-F4F9-6D5DDC29B5BB}"/>
              </a:ext>
            </a:extLst>
          </p:cNvPr>
          <p:cNvSpPr>
            <a:spLocks noGrp="1"/>
          </p:cNvSpPr>
          <p:nvPr>
            <p:ph idx="1"/>
          </p:nvPr>
        </p:nvSpPr>
        <p:spPr>
          <a:xfrm>
            <a:off x="628650" y="1518139"/>
            <a:ext cx="7886700" cy="5019487"/>
          </a:xfrm>
        </p:spPr>
        <p:txBody>
          <a:bodyPr>
            <a:normAutofit lnSpcReduction="10000"/>
          </a:bodyPr>
          <a:lstStyle/>
          <a:p>
            <a:r>
              <a:rPr lang="en-US" sz="3200" b="1" dirty="0">
                <a:solidFill>
                  <a:srgbClr val="00B0F0"/>
                </a:solidFill>
              </a:rPr>
              <a:t>Christus Victor</a:t>
            </a:r>
          </a:p>
          <a:p>
            <a:pPr lvl="0"/>
            <a:r>
              <a:rPr lang="en-SG" dirty="0"/>
              <a:t>Patristic Era/early Church Fathers (2</a:t>
            </a:r>
            <a:r>
              <a:rPr lang="en-SG" baseline="30000" dirty="0"/>
              <a:t>nd</a:t>
            </a:r>
            <a:r>
              <a:rPr lang="en-SG" dirty="0"/>
              <a:t> – 5th centuries): Irenaeus, Athanasius, Gregory of Nyssa</a:t>
            </a:r>
          </a:p>
          <a:p>
            <a:pPr marL="684000" lvl="1" indent="-230400"/>
            <a:r>
              <a:rPr lang="en-SG" b="1" dirty="0">
                <a:solidFill>
                  <a:srgbClr val="00B0F0"/>
                </a:solidFill>
              </a:rPr>
              <a:t>Theological question:</a:t>
            </a:r>
            <a:r>
              <a:rPr lang="en-SG" dirty="0"/>
              <a:t> How to defeat sin, death and demonic powers?</a:t>
            </a:r>
          </a:p>
          <a:p>
            <a:pPr lvl="1"/>
            <a:r>
              <a:rPr lang="en-SG" dirty="0"/>
              <a:t>In a cosmic battle, Jesus conquers the forces enslaving humanity through his death and resurrection.</a:t>
            </a:r>
          </a:p>
          <a:p>
            <a:pPr lvl="1"/>
            <a:r>
              <a:rPr lang="en-SG" dirty="0"/>
              <a:t>Forgiveness is part of liberation; salvation is deliverance from bondage to sin and death.</a:t>
            </a:r>
          </a:p>
          <a:p>
            <a:pPr lvl="1"/>
            <a:r>
              <a:rPr lang="en-SG" dirty="0"/>
              <a:t>Focus: Cosmic triumph, liberation, and resurrection</a:t>
            </a:r>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F660E99A-02D5-370F-675A-FD4A55CF6516}"/>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DA3BF078-4731-B52B-6CAC-9DBCF5E2B23F}"/>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13</a:t>
            </a:fld>
            <a:endParaRPr lang="en-US"/>
          </a:p>
        </p:txBody>
      </p:sp>
      <p:sp>
        <p:nvSpPr>
          <p:cNvPr id="6" name="Title 5">
            <a:extLst>
              <a:ext uri="{FF2B5EF4-FFF2-40B4-BE49-F238E27FC236}">
                <a16:creationId xmlns:a16="http://schemas.microsoft.com/office/drawing/2014/main" id="{E8F9D618-620F-51CC-533B-6F98A759EC9C}"/>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00B0F0"/>
                </a:solidFill>
              </a:rPr>
              <a:t>atonement </a:t>
            </a:r>
            <a:r>
              <a:rPr lang="en-US" dirty="0"/>
              <a:t>theories?</a:t>
            </a:r>
          </a:p>
        </p:txBody>
      </p:sp>
    </p:spTree>
    <p:extLst>
      <p:ext uri="{BB962C8B-B14F-4D97-AF65-F5344CB8AC3E}">
        <p14:creationId xmlns:p14="http://schemas.microsoft.com/office/powerpoint/2010/main" val="3679354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59C77-89DC-3483-FCBD-EC0D7EAC2B0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9FE659-8445-2450-77FD-225F0EF67B68}"/>
              </a:ext>
            </a:extLst>
          </p:cNvPr>
          <p:cNvSpPr>
            <a:spLocks noGrp="1"/>
          </p:cNvSpPr>
          <p:nvPr>
            <p:ph idx="1"/>
          </p:nvPr>
        </p:nvSpPr>
        <p:spPr>
          <a:xfrm>
            <a:off x="628650" y="1518139"/>
            <a:ext cx="7886700" cy="5019487"/>
          </a:xfrm>
        </p:spPr>
        <p:txBody>
          <a:bodyPr>
            <a:normAutofit/>
          </a:bodyPr>
          <a:lstStyle/>
          <a:p>
            <a:r>
              <a:rPr lang="en-US" sz="3200" b="1" dirty="0">
                <a:solidFill>
                  <a:srgbClr val="00B0F0"/>
                </a:solidFill>
              </a:rPr>
              <a:t>Christus Victor</a:t>
            </a:r>
          </a:p>
          <a:p>
            <a:pPr lvl="0"/>
            <a:r>
              <a:rPr lang="en-SG" dirty="0"/>
              <a:t>Patristic Era/early Church Fathers (2</a:t>
            </a:r>
            <a:r>
              <a:rPr lang="en-SG" baseline="30000" dirty="0"/>
              <a:t>nd</a:t>
            </a:r>
            <a:r>
              <a:rPr lang="en-SG" dirty="0"/>
              <a:t> – 5th centuries): Irenaeus, Athanasius, Gregory of Nyssa</a:t>
            </a:r>
          </a:p>
          <a:p>
            <a:pPr lvl="0"/>
            <a:r>
              <a:rPr lang="en-SG" b="1" dirty="0"/>
              <a:t>Biblical basis:</a:t>
            </a:r>
          </a:p>
          <a:p>
            <a:pPr lvl="1"/>
            <a:r>
              <a:rPr lang="en-SG" b="1" dirty="0"/>
              <a:t>Colossians 2:13-15</a:t>
            </a:r>
            <a:r>
              <a:rPr lang="en-SG" dirty="0"/>
              <a:t> – Christ disarms the powers and triumphs over them.</a:t>
            </a:r>
          </a:p>
          <a:p>
            <a:pPr lvl="1"/>
            <a:r>
              <a:rPr lang="en-SG" b="1" dirty="0"/>
              <a:t>1 Corinthians 15:54-57</a:t>
            </a:r>
            <a:r>
              <a:rPr lang="en-SG" dirty="0"/>
              <a:t> – Death is swallowed up in victory; Christ conquers.</a:t>
            </a:r>
          </a:p>
          <a:p>
            <a:pPr lvl="1"/>
            <a:r>
              <a:rPr lang="en-SG" b="1" dirty="0"/>
              <a:t>Hebrews 2:14-15</a:t>
            </a:r>
            <a:r>
              <a:rPr lang="en-SG" dirty="0"/>
              <a:t> – Christ destroys the power of death and liberates humanity from fear.</a:t>
            </a:r>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2D4BDEE1-98D0-2743-A308-643D165AD180}"/>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E65E2E95-1CFD-01EA-390D-FAFABC979EA8}"/>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14</a:t>
            </a:fld>
            <a:endParaRPr lang="en-US"/>
          </a:p>
        </p:txBody>
      </p:sp>
      <p:sp>
        <p:nvSpPr>
          <p:cNvPr id="6" name="Title 5">
            <a:extLst>
              <a:ext uri="{FF2B5EF4-FFF2-40B4-BE49-F238E27FC236}">
                <a16:creationId xmlns:a16="http://schemas.microsoft.com/office/drawing/2014/main" id="{FB7588E6-A4FC-B613-4A04-A496EC20DA35}"/>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00B0F0"/>
                </a:solidFill>
              </a:rPr>
              <a:t>atonement </a:t>
            </a:r>
            <a:r>
              <a:rPr lang="en-US" dirty="0"/>
              <a:t>theories?</a:t>
            </a:r>
          </a:p>
        </p:txBody>
      </p:sp>
    </p:spTree>
    <p:extLst>
      <p:ext uri="{BB962C8B-B14F-4D97-AF65-F5344CB8AC3E}">
        <p14:creationId xmlns:p14="http://schemas.microsoft.com/office/powerpoint/2010/main" val="871868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D9172-41AD-AFE2-115D-BAA7E7E8C4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19887B-75CD-87F1-955F-617452364B2F}"/>
              </a:ext>
            </a:extLst>
          </p:cNvPr>
          <p:cNvSpPr>
            <a:spLocks noGrp="1"/>
          </p:cNvSpPr>
          <p:nvPr>
            <p:ph idx="1"/>
          </p:nvPr>
        </p:nvSpPr>
        <p:spPr>
          <a:xfrm>
            <a:off x="628650" y="1518139"/>
            <a:ext cx="7886700" cy="5019487"/>
          </a:xfrm>
        </p:spPr>
        <p:txBody>
          <a:bodyPr>
            <a:normAutofit/>
          </a:bodyPr>
          <a:lstStyle/>
          <a:p>
            <a:r>
              <a:rPr lang="en-US" sz="3200" b="1" dirty="0">
                <a:solidFill>
                  <a:srgbClr val="00B0F0"/>
                </a:solidFill>
              </a:rPr>
              <a:t>Christus Victor</a:t>
            </a:r>
          </a:p>
          <a:p>
            <a:pPr lvl="0"/>
            <a:r>
              <a:rPr lang="en-SG" dirty="0"/>
              <a:t>Patristic Era/early Church Fathers (2</a:t>
            </a:r>
            <a:r>
              <a:rPr lang="en-SG" baseline="30000" dirty="0"/>
              <a:t>nd</a:t>
            </a:r>
            <a:r>
              <a:rPr lang="en-SG" dirty="0"/>
              <a:t> – 5th centuries): Irenaeus, Athanasius, Gregory of Nyssa</a:t>
            </a:r>
          </a:p>
          <a:p>
            <a:pPr lvl="0"/>
            <a:r>
              <a:rPr lang="en-SG" b="1" dirty="0"/>
              <a:t>Historical influence: </a:t>
            </a:r>
          </a:p>
          <a:p>
            <a:pPr marL="684000" lvl="1" indent="-230400"/>
            <a:r>
              <a:rPr lang="en-SG" dirty="0"/>
              <a:t>Early Christians were influenced by </a:t>
            </a:r>
            <a:r>
              <a:rPr lang="en-SG" b="1" dirty="0">
                <a:solidFill>
                  <a:srgbClr val="00B0F0"/>
                </a:solidFill>
              </a:rPr>
              <a:t>Jewish and Greco-Roman ideas of cosmic struggle</a:t>
            </a:r>
            <a:r>
              <a:rPr lang="en-SG" dirty="0">
                <a:solidFill>
                  <a:srgbClr val="00B0F0"/>
                </a:solidFill>
              </a:rPr>
              <a:t> </a:t>
            </a:r>
            <a:r>
              <a:rPr lang="en-SG" dirty="0"/>
              <a:t>and liberation.</a:t>
            </a:r>
          </a:p>
          <a:p>
            <a:pPr marL="684000" lvl="1" indent="-230400"/>
            <a:r>
              <a:rPr lang="en-SG" b="1" dirty="0">
                <a:solidFill>
                  <a:srgbClr val="00B0F0"/>
                </a:solidFill>
              </a:rPr>
              <a:t>Persecution and martyrdom </a:t>
            </a:r>
            <a:r>
              <a:rPr lang="en-SG" dirty="0"/>
              <a:t>– therefore, Christ’s victory over oppressive powers made liberation imagery powerful and relatable.</a:t>
            </a:r>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E1ABA457-1C13-5030-2C5E-D961D196E0D6}"/>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8AA06E08-C28A-8D5A-8B62-404D6DBFE52F}"/>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15</a:t>
            </a:fld>
            <a:endParaRPr lang="en-US"/>
          </a:p>
        </p:txBody>
      </p:sp>
      <p:sp>
        <p:nvSpPr>
          <p:cNvPr id="6" name="Title 5">
            <a:extLst>
              <a:ext uri="{FF2B5EF4-FFF2-40B4-BE49-F238E27FC236}">
                <a16:creationId xmlns:a16="http://schemas.microsoft.com/office/drawing/2014/main" id="{FCC5CCA0-B7B0-3975-9B19-581154FB69D3}"/>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00B0F0"/>
                </a:solidFill>
              </a:rPr>
              <a:t>atonement </a:t>
            </a:r>
            <a:r>
              <a:rPr lang="en-US" dirty="0"/>
              <a:t>theories?</a:t>
            </a:r>
          </a:p>
        </p:txBody>
      </p:sp>
    </p:spTree>
    <p:extLst>
      <p:ext uri="{BB962C8B-B14F-4D97-AF65-F5344CB8AC3E}">
        <p14:creationId xmlns:p14="http://schemas.microsoft.com/office/powerpoint/2010/main" val="2291380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12A2C-59CB-0848-75BF-90C61F9177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16DF72-77E9-8CB7-D54C-51101104CF4E}"/>
              </a:ext>
            </a:extLst>
          </p:cNvPr>
          <p:cNvSpPr>
            <a:spLocks noGrp="1"/>
          </p:cNvSpPr>
          <p:nvPr>
            <p:ph idx="1"/>
          </p:nvPr>
        </p:nvSpPr>
        <p:spPr>
          <a:xfrm>
            <a:off x="628650" y="1518139"/>
            <a:ext cx="7886700" cy="5019487"/>
          </a:xfrm>
        </p:spPr>
        <p:txBody>
          <a:bodyPr>
            <a:normAutofit/>
          </a:bodyPr>
          <a:lstStyle/>
          <a:p>
            <a:r>
              <a:rPr lang="en-US" sz="3200" b="1" dirty="0">
                <a:solidFill>
                  <a:srgbClr val="B450FF"/>
                </a:solidFill>
              </a:rPr>
              <a:t>Satisfaction Theory</a:t>
            </a:r>
          </a:p>
          <a:p>
            <a:pPr lvl="0"/>
            <a:r>
              <a:rPr lang="en-SG" dirty="0"/>
              <a:t>Anselm of Canterbury (11</a:t>
            </a:r>
            <a:r>
              <a:rPr lang="en-SG" baseline="30000" dirty="0"/>
              <a:t>th</a:t>
            </a:r>
            <a:r>
              <a:rPr lang="en-SG" dirty="0"/>
              <a:t> century)</a:t>
            </a:r>
          </a:p>
          <a:p>
            <a:pPr lvl="0"/>
            <a:r>
              <a:rPr lang="en-SG" b="1" dirty="0">
                <a:solidFill>
                  <a:srgbClr val="B450FF"/>
                </a:solidFill>
              </a:rPr>
              <a:t>Theological question: </a:t>
            </a:r>
            <a:r>
              <a:rPr lang="en-SG" dirty="0"/>
              <a:t>Human sin dishonours God’s infinite majesty. Humanity cannot restore this honour on its own. So how?</a:t>
            </a:r>
          </a:p>
          <a:p>
            <a:pPr marL="684000" lvl="1" indent="-230400"/>
            <a:r>
              <a:rPr lang="en-SG" dirty="0"/>
              <a:t>By His death, Christ </a:t>
            </a:r>
            <a:r>
              <a:rPr lang="en-SG" b="1" dirty="0">
                <a:solidFill>
                  <a:srgbClr val="B450FF"/>
                </a:solidFill>
              </a:rPr>
              <a:t>satisfies God’s honour</a:t>
            </a:r>
            <a:r>
              <a:rPr lang="en-SG" dirty="0">
                <a:solidFill>
                  <a:srgbClr val="B450FF"/>
                </a:solidFill>
              </a:rPr>
              <a:t> </a:t>
            </a:r>
            <a:r>
              <a:rPr lang="en-SG" dirty="0"/>
              <a:t>on behalf of humanity.</a:t>
            </a:r>
          </a:p>
          <a:p>
            <a:pPr marL="684000" lvl="1" indent="-230400"/>
            <a:r>
              <a:rPr lang="en-SG" b="1" dirty="0"/>
              <a:t>Focus:</a:t>
            </a:r>
            <a:r>
              <a:rPr lang="en-SG" dirty="0"/>
              <a:t> Sin, honour, and satisfaction — something “owed” to God is met in Christ</a:t>
            </a:r>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57F88FB1-0E29-1538-89BC-0133E700B746}"/>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81AED93B-932C-9410-01C8-0B88B3A4BADC}"/>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16</a:t>
            </a:fld>
            <a:endParaRPr lang="en-US"/>
          </a:p>
        </p:txBody>
      </p:sp>
      <p:sp>
        <p:nvSpPr>
          <p:cNvPr id="6" name="Title 5">
            <a:extLst>
              <a:ext uri="{FF2B5EF4-FFF2-40B4-BE49-F238E27FC236}">
                <a16:creationId xmlns:a16="http://schemas.microsoft.com/office/drawing/2014/main" id="{072465F8-248C-F42E-2E35-C6C62583F0E7}"/>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B450FF"/>
                </a:solidFill>
              </a:rPr>
              <a:t>atonement </a:t>
            </a:r>
            <a:r>
              <a:rPr lang="en-US" dirty="0"/>
              <a:t>theories?</a:t>
            </a:r>
          </a:p>
        </p:txBody>
      </p:sp>
    </p:spTree>
    <p:extLst>
      <p:ext uri="{BB962C8B-B14F-4D97-AF65-F5344CB8AC3E}">
        <p14:creationId xmlns:p14="http://schemas.microsoft.com/office/powerpoint/2010/main" val="393958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44D0E-FDE7-6BDC-D3B4-3FB6471CDE1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37C270-9586-3C6D-0A9C-DBA7E719AB72}"/>
              </a:ext>
            </a:extLst>
          </p:cNvPr>
          <p:cNvSpPr>
            <a:spLocks noGrp="1"/>
          </p:cNvSpPr>
          <p:nvPr>
            <p:ph idx="1"/>
          </p:nvPr>
        </p:nvSpPr>
        <p:spPr>
          <a:xfrm>
            <a:off x="628650" y="1411459"/>
            <a:ext cx="7886700" cy="5232212"/>
          </a:xfrm>
        </p:spPr>
        <p:txBody>
          <a:bodyPr>
            <a:normAutofit/>
          </a:bodyPr>
          <a:lstStyle/>
          <a:p>
            <a:r>
              <a:rPr lang="en-US" sz="3200" b="1" dirty="0">
                <a:solidFill>
                  <a:srgbClr val="A148E8"/>
                </a:solidFill>
              </a:rPr>
              <a:t>Satisfaction Theory</a:t>
            </a:r>
          </a:p>
          <a:p>
            <a:pPr lvl="0"/>
            <a:r>
              <a:rPr lang="en-SG" dirty="0"/>
              <a:t>Anselm of Canterbury (11</a:t>
            </a:r>
            <a:r>
              <a:rPr lang="en-SG" baseline="30000" dirty="0"/>
              <a:t>th</a:t>
            </a:r>
            <a:r>
              <a:rPr lang="en-SG" dirty="0"/>
              <a:t> century)</a:t>
            </a:r>
          </a:p>
          <a:p>
            <a:pPr lvl="0"/>
            <a:r>
              <a:rPr lang="en-SG" b="1" dirty="0"/>
              <a:t>Biblical basis:</a:t>
            </a:r>
          </a:p>
          <a:p>
            <a:pPr lvl="1"/>
            <a:r>
              <a:rPr lang="en-SG" b="1" dirty="0"/>
              <a:t>Romans 1:21 – </a:t>
            </a:r>
            <a:r>
              <a:rPr lang="en-SG" dirty="0"/>
              <a:t>For although they knew God, they did not </a:t>
            </a:r>
            <a:r>
              <a:rPr lang="en-SG" b="1" dirty="0">
                <a:solidFill>
                  <a:srgbClr val="B450FF"/>
                </a:solidFill>
              </a:rPr>
              <a:t>honour</a:t>
            </a:r>
            <a:r>
              <a:rPr lang="en-SG" dirty="0"/>
              <a:t> him as God or give thanks to him</a:t>
            </a:r>
          </a:p>
          <a:p>
            <a:pPr lvl="1"/>
            <a:r>
              <a:rPr lang="en-SG" b="1" dirty="0"/>
              <a:t>Romans 3:23 – </a:t>
            </a:r>
            <a:r>
              <a:rPr lang="en-SG" dirty="0"/>
              <a:t>All have sinned and fallen short of the </a:t>
            </a:r>
            <a:r>
              <a:rPr lang="en-SG" b="1" dirty="0">
                <a:solidFill>
                  <a:srgbClr val="B450FF"/>
                </a:solidFill>
              </a:rPr>
              <a:t>glory of God</a:t>
            </a:r>
            <a:r>
              <a:rPr lang="en-SG" dirty="0"/>
              <a:t>.</a:t>
            </a:r>
            <a:endParaRPr lang="en-SG" b="1" dirty="0"/>
          </a:p>
          <a:p>
            <a:pPr lvl="1"/>
            <a:r>
              <a:rPr lang="en-SG" b="1" dirty="0"/>
              <a:t>Romans 5:</a:t>
            </a:r>
            <a:r>
              <a:rPr lang="en-SG" dirty="0"/>
              <a:t>19 – Through the disobedience of one man (Adam), many were made sinners, but through the </a:t>
            </a:r>
            <a:r>
              <a:rPr lang="en-SG" b="1" dirty="0">
                <a:solidFill>
                  <a:srgbClr val="B450FF"/>
                </a:solidFill>
              </a:rPr>
              <a:t>obedience of one man </a:t>
            </a:r>
            <a:r>
              <a:rPr lang="en-SG" dirty="0"/>
              <a:t>(Christ), many would be made righteous.</a:t>
            </a:r>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50038A7B-2F0C-532A-8A12-B6691443875C}"/>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99B399E2-F0A0-34D7-E456-BC3AA3559EB7}"/>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17</a:t>
            </a:fld>
            <a:endParaRPr lang="en-US"/>
          </a:p>
        </p:txBody>
      </p:sp>
      <p:sp>
        <p:nvSpPr>
          <p:cNvPr id="6" name="Title 5">
            <a:extLst>
              <a:ext uri="{FF2B5EF4-FFF2-40B4-BE49-F238E27FC236}">
                <a16:creationId xmlns:a16="http://schemas.microsoft.com/office/drawing/2014/main" id="{B5945C5E-B985-8321-4B30-918BBE5BF785}"/>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A148E8"/>
                </a:solidFill>
              </a:rPr>
              <a:t>atonement</a:t>
            </a:r>
            <a:r>
              <a:rPr lang="en-US" dirty="0">
                <a:solidFill>
                  <a:srgbClr val="7030A0"/>
                </a:solidFill>
              </a:rPr>
              <a:t> </a:t>
            </a:r>
            <a:r>
              <a:rPr lang="en-US" dirty="0"/>
              <a:t>theories?</a:t>
            </a:r>
          </a:p>
        </p:txBody>
      </p:sp>
    </p:spTree>
    <p:extLst>
      <p:ext uri="{BB962C8B-B14F-4D97-AF65-F5344CB8AC3E}">
        <p14:creationId xmlns:p14="http://schemas.microsoft.com/office/powerpoint/2010/main" val="519817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49DB1-08BE-6F0E-2978-226014B71FE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0D6E53-D3FA-44BA-9C75-C7843CB0D04F}"/>
              </a:ext>
            </a:extLst>
          </p:cNvPr>
          <p:cNvSpPr>
            <a:spLocks noGrp="1"/>
          </p:cNvSpPr>
          <p:nvPr>
            <p:ph idx="1"/>
          </p:nvPr>
        </p:nvSpPr>
        <p:spPr>
          <a:xfrm>
            <a:off x="628650" y="1518139"/>
            <a:ext cx="7886700" cy="5019487"/>
          </a:xfrm>
        </p:spPr>
        <p:txBody>
          <a:bodyPr>
            <a:normAutofit/>
          </a:bodyPr>
          <a:lstStyle/>
          <a:p>
            <a:r>
              <a:rPr lang="en-US" sz="3200" b="1" dirty="0">
                <a:solidFill>
                  <a:srgbClr val="A148E8"/>
                </a:solidFill>
              </a:rPr>
              <a:t>Satisfaction Theory</a:t>
            </a:r>
          </a:p>
          <a:p>
            <a:r>
              <a:rPr lang="en-SG" dirty="0"/>
              <a:t>Anselm of Canterbury (11</a:t>
            </a:r>
            <a:r>
              <a:rPr lang="en-SG" baseline="30000" dirty="0"/>
              <a:t>th</a:t>
            </a:r>
            <a:r>
              <a:rPr lang="en-SG" dirty="0"/>
              <a:t>  century)</a:t>
            </a:r>
          </a:p>
          <a:p>
            <a:r>
              <a:rPr lang="en-SG" b="1" dirty="0"/>
              <a:t>Historical influence:</a:t>
            </a:r>
          </a:p>
          <a:p>
            <a:pPr marL="684000" lvl="1" indent="-230400"/>
            <a:r>
              <a:rPr lang="en-SG" b="1" dirty="0">
                <a:solidFill>
                  <a:srgbClr val="B450FF"/>
                </a:solidFill>
              </a:rPr>
              <a:t>Feudalism</a:t>
            </a:r>
            <a:r>
              <a:rPr lang="en-SG" dirty="0"/>
              <a:t> where honour was central — if a vassal dishonoured his lord, satisfaction or restitution was required. </a:t>
            </a:r>
          </a:p>
          <a:p>
            <a:pPr marL="684000" lvl="1" indent="-230400"/>
            <a:r>
              <a:rPr lang="en-SG" dirty="0"/>
              <a:t>By the 11</a:t>
            </a:r>
            <a:r>
              <a:rPr lang="en-SG" baseline="30000" dirty="0"/>
              <a:t>th</a:t>
            </a:r>
            <a:r>
              <a:rPr lang="en-SG" dirty="0"/>
              <a:t> century, </a:t>
            </a:r>
            <a:r>
              <a:rPr lang="en-SG" b="1" dirty="0">
                <a:solidFill>
                  <a:srgbClr val="B450FF"/>
                </a:solidFill>
              </a:rPr>
              <a:t>Satan’s rights over humanity</a:t>
            </a:r>
            <a:r>
              <a:rPr lang="en-SG" dirty="0">
                <a:solidFill>
                  <a:srgbClr val="B450FF"/>
                </a:solidFill>
              </a:rPr>
              <a:t> </a:t>
            </a:r>
            <a:r>
              <a:rPr lang="en-SG" dirty="0"/>
              <a:t>seemed less convincing in a society with stronger institutions of justice. </a:t>
            </a:r>
          </a:p>
          <a:p>
            <a:pPr marL="684000" lvl="1" indent="-230400"/>
            <a:endParaRPr lang="en-SG" dirty="0"/>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1E8C5C54-A8BB-1317-6AA4-535AFC17DA23}"/>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D850C307-80F9-6EA0-3B46-9545FADEA767}"/>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18</a:t>
            </a:fld>
            <a:endParaRPr lang="en-US"/>
          </a:p>
        </p:txBody>
      </p:sp>
      <p:sp>
        <p:nvSpPr>
          <p:cNvPr id="6" name="Title 5">
            <a:extLst>
              <a:ext uri="{FF2B5EF4-FFF2-40B4-BE49-F238E27FC236}">
                <a16:creationId xmlns:a16="http://schemas.microsoft.com/office/drawing/2014/main" id="{74F9C66F-DF3F-CF82-CDD5-4A54F6CC4855}"/>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A148E8"/>
                </a:solidFill>
              </a:rPr>
              <a:t>atonement</a:t>
            </a:r>
            <a:r>
              <a:rPr lang="en-US" dirty="0">
                <a:solidFill>
                  <a:srgbClr val="7030A0"/>
                </a:solidFill>
              </a:rPr>
              <a:t> </a:t>
            </a:r>
            <a:r>
              <a:rPr lang="en-US" dirty="0"/>
              <a:t>theories?</a:t>
            </a:r>
          </a:p>
        </p:txBody>
      </p:sp>
    </p:spTree>
    <p:extLst>
      <p:ext uri="{BB962C8B-B14F-4D97-AF65-F5344CB8AC3E}">
        <p14:creationId xmlns:p14="http://schemas.microsoft.com/office/powerpoint/2010/main" val="2479103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65297-76F2-E5C8-C19D-E7D3BBCB22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304A8C-3182-C1EC-7508-4C6B6BC63407}"/>
              </a:ext>
            </a:extLst>
          </p:cNvPr>
          <p:cNvSpPr>
            <a:spLocks noGrp="1"/>
          </p:cNvSpPr>
          <p:nvPr>
            <p:ph idx="1"/>
          </p:nvPr>
        </p:nvSpPr>
        <p:spPr>
          <a:xfrm>
            <a:off x="628650" y="1518139"/>
            <a:ext cx="7886700" cy="5019487"/>
          </a:xfrm>
        </p:spPr>
        <p:txBody>
          <a:bodyPr>
            <a:normAutofit/>
          </a:bodyPr>
          <a:lstStyle/>
          <a:p>
            <a:r>
              <a:rPr lang="en-US" sz="3200" b="1" dirty="0">
                <a:solidFill>
                  <a:srgbClr val="A148E8"/>
                </a:solidFill>
              </a:rPr>
              <a:t>Satisfaction Theory</a:t>
            </a:r>
          </a:p>
          <a:p>
            <a:r>
              <a:rPr lang="en-SG" dirty="0"/>
              <a:t>Anselm of Canterbury (11th century)</a:t>
            </a:r>
          </a:p>
          <a:p>
            <a:endParaRPr lang="en-SG" dirty="0"/>
          </a:p>
          <a:p>
            <a:r>
              <a:rPr lang="en-SG" dirty="0"/>
              <a:t>Satisfaction theory is the </a:t>
            </a:r>
            <a:r>
              <a:rPr lang="en-SG" b="1" dirty="0">
                <a:solidFill>
                  <a:srgbClr val="B450FF"/>
                </a:solidFill>
              </a:rPr>
              <a:t>medieval precursor</a:t>
            </a:r>
            <a:r>
              <a:rPr lang="en-SG" dirty="0"/>
              <a:t> to Penal Substitution. Both involve Christ bearing the consequences of sin to satisfy God’s justice, but Penal Substitution emphasises the legal/penal aspect more.</a:t>
            </a:r>
          </a:p>
          <a:p>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32575388-3D04-F607-7241-639CA864844A}"/>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9388124A-F77D-C1B0-3661-6FE36B741572}"/>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19</a:t>
            </a:fld>
            <a:endParaRPr lang="en-US"/>
          </a:p>
        </p:txBody>
      </p:sp>
      <p:sp>
        <p:nvSpPr>
          <p:cNvPr id="6" name="Title 5">
            <a:extLst>
              <a:ext uri="{FF2B5EF4-FFF2-40B4-BE49-F238E27FC236}">
                <a16:creationId xmlns:a16="http://schemas.microsoft.com/office/drawing/2014/main" id="{E6A2C48B-CD2F-D291-9756-F10F97A8BFF1}"/>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A148E8"/>
                </a:solidFill>
              </a:rPr>
              <a:t>atonement</a:t>
            </a:r>
            <a:r>
              <a:rPr lang="en-US" dirty="0">
                <a:solidFill>
                  <a:srgbClr val="7030A0"/>
                </a:solidFill>
              </a:rPr>
              <a:t> </a:t>
            </a:r>
            <a:r>
              <a:rPr lang="en-US" dirty="0"/>
              <a:t>theories?</a:t>
            </a:r>
          </a:p>
        </p:txBody>
      </p:sp>
    </p:spTree>
    <p:extLst>
      <p:ext uri="{BB962C8B-B14F-4D97-AF65-F5344CB8AC3E}">
        <p14:creationId xmlns:p14="http://schemas.microsoft.com/office/powerpoint/2010/main" val="2747503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5D5D2-563E-79C7-2AE5-53A289752366}"/>
              </a:ext>
            </a:extLst>
          </p:cNvPr>
          <p:cNvSpPr>
            <a:spLocks noGrp="1"/>
          </p:cNvSpPr>
          <p:nvPr>
            <p:ph type="title"/>
          </p:nvPr>
        </p:nvSpPr>
        <p:spPr/>
        <p:txBody>
          <a:bodyPr/>
          <a:lstStyle/>
          <a:p>
            <a:r>
              <a:rPr lang="en-US" dirty="0">
                <a:solidFill>
                  <a:srgbClr val="FFFF00"/>
                </a:solidFill>
              </a:rPr>
              <a:t>Recapitulation</a:t>
            </a:r>
          </a:p>
        </p:txBody>
      </p:sp>
      <p:sp>
        <p:nvSpPr>
          <p:cNvPr id="3" name="Content Placeholder 2">
            <a:extLst>
              <a:ext uri="{FF2B5EF4-FFF2-40B4-BE49-F238E27FC236}">
                <a16:creationId xmlns:a16="http://schemas.microsoft.com/office/drawing/2014/main" id="{B6DF6EF5-ABBD-0C15-80B2-1F3346A4FFC3}"/>
              </a:ext>
            </a:extLst>
          </p:cNvPr>
          <p:cNvSpPr>
            <a:spLocks noGrp="1"/>
          </p:cNvSpPr>
          <p:nvPr>
            <p:ph idx="1"/>
          </p:nvPr>
        </p:nvSpPr>
        <p:spPr>
          <a:xfrm>
            <a:off x="628650" y="811559"/>
            <a:ext cx="7886700" cy="5659734"/>
          </a:xfrm>
        </p:spPr>
        <p:txBody>
          <a:bodyPr>
            <a:normAutofit fontScale="92500" lnSpcReduction="10000"/>
          </a:bodyPr>
          <a:lstStyle/>
          <a:p>
            <a:endParaRPr lang="en-US" sz="3200" dirty="0">
              <a:solidFill>
                <a:srgbClr val="FFC000"/>
              </a:solidFill>
            </a:endParaRPr>
          </a:p>
          <a:p>
            <a:pPr marL="514350" lvl="0" indent="-514350">
              <a:buFont typeface="+mj-lt"/>
              <a:buAutoNum type="arabicPeriod"/>
            </a:pPr>
            <a:r>
              <a:rPr lang="en-US" dirty="0"/>
              <a:t>Why are creeds important?</a:t>
            </a:r>
          </a:p>
          <a:p>
            <a:pPr marL="514350" lvl="0" indent="-514350">
              <a:buFont typeface="+mj-lt"/>
              <a:buAutoNum type="arabicPeriod"/>
            </a:pPr>
            <a:endParaRPr lang="en-US" dirty="0"/>
          </a:p>
          <a:p>
            <a:pPr marL="514350" lvl="0" indent="-514350">
              <a:buFont typeface="+mj-lt"/>
              <a:buAutoNum type="arabicPeriod"/>
            </a:pPr>
            <a:r>
              <a:rPr lang="en-US" dirty="0"/>
              <a:t>Structure of the Apostles’ Creed</a:t>
            </a:r>
          </a:p>
          <a:p>
            <a:pPr marL="514350" lvl="0" indent="-514350">
              <a:buFont typeface="+mj-lt"/>
              <a:buAutoNum type="arabicPeriod"/>
            </a:pPr>
            <a:endParaRPr lang="en-US" dirty="0"/>
          </a:p>
          <a:p>
            <a:pPr marL="514350" lvl="0" indent="-514350">
              <a:buFont typeface="+mj-lt"/>
              <a:buAutoNum type="arabicPeriod"/>
            </a:pPr>
            <a:r>
              <a:rPr lang="en-US" dirty="0"/>
              <a:t>I believe – faith </a:t>
            </a:r>
          </a:p>
          <a:p>
            <a:pPr marL="514350" lvl="0" indent="-514350">
              <a:buFont typeface="+mj-lt"/>
              <a:buAutoNum type="arabicPeriod"/>
            </a:pPr>
            <a:endParaRPr lang="en-US" dirty="0"/>
          </a:p>
          <a:p>
            <a:pPr marL="514350" lvl="0" indent="-514350">
              <a:buFont typeface="+mj-lt"/>
              <a:buAutoNum type="arabicPeriod"/>
            </a:pPr>
            <a:r>
              <a:rPr lang="en-US" dirty="0"/>
              <a:t>Father Almighty, Creator of heaven and earth – immanent vs. transcendent </a:t>
            </a:r>
          </a:p>
          <a:p>
            <a:pPr marL="514350" lvl="0" indent="-514350">
              <a:buFont typeface="+mj-lt"/>
              <a:buAutoNum type="arabicPeriod"/>
            </a:pPr>
            <a:endParaRPr lang="en-US" dirty="0"/>
          </a:p>
          <a:p>
            <a:pPr marL="514350" lvl="0" indent="-514350">
              <a:buFont typeface="+mj-lt"/>
              <a:buAutoNum type="arabicPeriod"/>
            </a:pPr>
            <a:r>
              <a:rPr lang="en-US" dirty="0"/>
              <a:t>Jesus as fully God and fully man</a:t>
            </a:r>
            <a:endParaRPr lang="en-SG" dirty="0"/>
          </a:p>
          <a:p>
            <a:r>
              <a:rPr lang="en-SG" i="1" dirty="0"/>
              <a:t> </a:t>
            </a:r>
            <a:endParaRPr lang="en-SG" dirty="0"/>
          </a:p>
          <a:p>
            <a:endParaRPr lang="en-US" dirty="0"/>
          </a:p>
        </p:txBody>
      </p:sp>
      <p:sp>
        <p:nvSpPr>
          <p:cNvPr id="4" name="Slide Number Placeholder 3">
            <a:extLst>
              <a:ext uri="{FF2B5EF4-FFF2-40B4-BE49-F238E27FC236}">
                <a16:creationId xmlns:a16="http://schemas.microsoft.com/office/drawing/2014/main" id="{3E491302-8897-95FA-514C-9FEA09B4C3EE}"/>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2</a:t>
            </a:fld>
            <a:endParaRPr lang="en-US"/>
          </a:p>
        </p:txBody>
      </p:sp>
    </p:spTree>
    <p:extLst>
      <p:ext uri="{BB962C8B-B14F-4D97-AF65-F5344CB8AC3E}">
        <p14:creationId xmlns:p14="http://schemas.microsoft.com/office/powerpoint/2010/main" val="668701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30DC6-7CEF-5AB0-14F8-9764EE2ABA6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ACD1E8-0506-9F0C-587D-87B0232EB174}"/>
              </a:ext>
            </a:extLst>
          </p:cNvPr>
          <p:cNvSpPr>
            <a:spLocks noGrp="1"/>
          </p:cNvSpPr>
          <p:nvPr>
            <p:ph idx="1"/>
          </p:nvPr>
        </p:nvSpPr>
        <p:spPr>
          <a:xfrm>
            <a:off x="628650" y="1518139"/>
            <a:ext cx="7886700" cy="5019487"/>
          </a:xfrm>
        </p:spPr>
        <p:txBody>
          <a:bodyPr>
            <a:normAutofit/>
          </a:bodyPr>
          <a:lstStyle/>
          <a:p>
            <a:r>
              <a:rPr lang="en-US" b="1" dirty="0">
                <a:solidFill>
                  <a:srgbClr val="92D050"/>
                </a:solidFill>
              </a:rPr>
              <a:t>Moral influence</a:t>
            </a:r>
          </a:p>
          <a:p>
            <a:r>
              <a:rPr lang="en-SG" dirty="0"/>
              <a:t>Peter Abelard (12</a:t>
            </a:r>
            <a:r>
              <a:rPr lang="en-SG" baseline="30000" dirty="0"/>
              <a:t>th</a:t>
            </a:r>
            <a:r>
              <a:rPr lang="en-SG" dirty="0"/>
              <a:t> century)</a:t>
            </a:r>
          </a:p>
          <a:p>
            <a:pPr marL="684000" lvl="1" indent="-230400"/>
            <a:r>
              <a:rPr lang="en-SG" b="1" dirty="0">
                <a:solidFill>
                  <a:srgbClr val="92D050"/>
                </a:solidFill>
              </a:rPr>
              <a:t>Theological question</a:t>
            </a:r>
            <a:r>
              <a:rPr lang="en-SG" b="1" dirty="0"/>
              <a:t>:</a:t>
            </a:r>
            <a:r>
              <a:rPr lang="en-SG" dirty="0"/>
              <a:t> How could a loving God require suffering for forgiveness?</a:t>
            </a:r>
          </a:p>
          <a:p>
            <a:pPr marL="684000" lvl="1" indent="-230400"/>
            <a:r>
              <a:rPr lang="en-SG" dirty="0"/>
              <a:t>Humanity’s main problem is not God’s wrath or divine justice needing satisfaction, but </a:t>
            </a:r>
            <a:r>
              <a:rPr lang="en-SG" b="1" dirty="0"/>
              <a:t>our </a:t>
            </a:r>
            <a:r>
              <a:rPr lang="en-SG" b="1" dirty="0">
                <a:solidFill>
                  <a:srgbClr val="92D050"/>
                </a:solidFill>
              </a:rPr>
              <a:t>alienation from God caused by ignorance, fear, and mistrust</a:t>
            </a:r>
            <a:r>
              <a:rPr lang="en-SG" dirty="0">
                <a:solidFill>
                  <a:srgbClr val="92D050"/>
                </a:solidFill>
              </a:rPr>
              <a:t>.</a:t>
            </a:r>
          </a:p>
          <a:p>
            <a:pPr marL="684000" lvl="1" indent="-230400"/>
            <a:r>
              <a:rPr lang="en-SG" dirty="0"/>
              <a:t>Sin carries its own consequences.</a:t>
            </a:r>
          </a:p>
          <a:p>
            <a:pPr marL="684000" lvl="1" indent="-230400"/>
            <a:endParaRPr lang="en-SG" dirty="0"/>
          </a:p>
          <a:p>
            <a:endParaRPr lang="en-US" b="1" dirty="0">
              <a:solidFill>
                <a:srgbClr val="92D050"/>
              </a:solidFill>
            </a:endParaRPr>
          </a:p>
          <a:p>
            <a:endParaRPr lang="en-US" dirty="0">
              <a:solidFill>
                <a:srgbClr val="92D050"/>
              </a:solidFill>
            </a:endParaRPr>
          </a:p>
          <a:p>
            <a:endParaRPr lang="en-US" dirty="0">
              <a:solidFill>
                <a:srgbClr val="92D050"/>
              </a:solidFill>
            </a:endParaRPr>
          </a:p>
        </p:txBody>
      </p:sp>
      <p:sp>
        <p:nvSpPr>
          <p:cNvPr id="4" name="TextBox 3">
            <a:extLst>
              <a:ext uri="{FF2B5EF4-FFF2-40B4-BE49-F238E27FC236}">
                <a16:creationId xmlns:a16="http://schemas.microsoft.com/office/drawing/2014/main" id="{7C17E8A1-1723-2A32-9559-14F78008E699}"/>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81E2DB55-183C-F7EF-9B61-75F3D42E2B3B}"/>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20</a:t>
            </a:fld>
            <a:endParaRPr lang="en-US"/>
          </a:p>
        </p:txBody>
      </p:sp>
      <p:sp>
        <p:nvSpPr>
          <p:cNvPr id="6" name="Title 5">
            <a:extLst>
              <a:ext uri="{FF2B5EF4-FFF2-40B4-BE49-F238E27FC236}">
                <a16:creationId xmlns:a16="http://schemas.microsoft.com/office/drawing/2014/main" id="{BED1EFAB-0051-68BF-6446-F5CE46CC0991}"/>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92D050"/>
                </a:solidFill>
              </a:rPr>
              <a:t>atonement </a:t>
            </a:r>
            <a:r>
              <a:rPr lang="en-US" dirty="0"/>
              <a:t>theories?</a:t>
            </a:r>
          </a:p>
        </p:txBody>
      </p:sp>
    </p:spTree>
    <p:extLst>
      <p:ext uri="{BB962C8B-B14F-4D97-AF65-F5344CB8AC3E}">
        <p14:creationId xmlns:p14="http://schemas.microsoft.com/office/powerpoint/2010/main" val="3375756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1DC7F-AD53-26B1-E7BA-6ABEBB5BE6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02EEA1-1178-AF1F-F8F1-2401B8BB141E}"/>
              </a:ext>
            </a:extLst>
          </p:cNvPr>
          <p:cNvSpPr>
            <a:spLocks noGrp="1"/>
          </p:cNvSpPr>
          <p:nvPr>
            <p:ph idx="1"/>
          </p:nvPr>
        </p:nvSpPr>
        <p:spPr>
          <a:xfrm>
            <a:off x="628650" y="1518139"/>
            <a:ext cx="8073390" cy="5232212"/>
          </a:xfrm>
        </p:spPr>
        <p:txBody>
          <a:bodyPr>
            <a:normAutofit/>
          </a:bodyPr>
          <a:lstStyle/>
          <a:p>
            <a:r>
              <a:rPr lang="en-US" b="1" dirty="0">
                <a:solidFill>
                  <a:srgbClr val="92D050"/>
                </a:solidFill>
              </a:rPr>
              <a:t>Moral influence</a:t>
            </a:r>
          </a:p>
          <a:p>
            <a:r>
              <a:rPr lang="en-SG" dirty="0"/>
              <a:t>Peter Abelard (12</a:t>
            </a:r>
            <a:r>
              <a:rPr lang="en-SG" baseline="30000" dirty="0"/>
              <a:t>th</a:t>
            </a:r>
            <a:r>
              <a:rPr lang="en-SG" dirty="0"/>
              <a:t> century)</a:t>
            </a:r>
          </a:p>
          <a:p>
            <a:endParaRPr lang="en-SG" dirty="0"/>
          </a:p>
          <a:p>
            <a:pPr marL="684000" lvl="1" indent="-230400"/>
            <a:r>
              <a:rPr lang="en-SG" dirty="0"/>
              <a:t>Christ’s life, teachings, and especially His self-giving love on the cross, serve as the </a:t>
            </a:r>
            <a:r>
              <a:rPr lang="en-SG" b="1" dirty="0">
                <a:solidFill>
                  <a:srgbClr val="92D050"/>
                </a:solidFill>
              </a:rPr>
              <a:t>supreme demonstration of God’s love</a:t>
            </a:r>
            <a:r>
              <a:rPr lang="en-SG" dirty="0">
                <a:solidFill>
                  <a:srgbClr val="92D050"/>
                </a:solidFill>
              </a:rPr>
              <a:t>.</a:t>
            </a:r>
          </a:p>
          <a:p>
            <a:pPr marL="684000" lvl="1" indent="-230400"/>
            <a:r>
              <a:rPr lang="en-SG" dirty="0"/>
              <a:t>This display of love awakens in us repentance, gratitude, and love for God, reconciling us relationally. </a:t>
            </a:r>
          </a:p>
          <a:p>
            <a:pPr marL="684000" lvl="1" indent="-230400"/>
            <a:r>
              <a:rPr lang="en-SG" dirty="0"/>
              <a:t>Focus: Love, human response, moral transformation</a:t>
            </a:r>
          </a:p>
          <a:p>
            <a:pPr marL="684000" lvl="1" indent="-230400"/>
            <a:endParaRPr lang="en-SG" dirty="0"/>
          </a:p>
          <a:p>
            <a:endParaRPr lang="en-US" b="1" dirty="0">
              <a:solidFill>
                <a:srgbClr val="92D050"/>
              </a:solidFill>
            </a:endParaRPr>
          </a:p>
          <a:p>
            <a:endParaRPr lang="en-US" dirty="0">
              <a:solidFill>
                <a:srgbClr val="92D050"/>
              </a:solidFill>
            </a:endParaRPr>
          </a:p>
          <a:p>
            <a:endParaRPr lang="en-US" dirty="0">
              <a:solidFill>
                <a:srgbClr val="92D050"/>
              </a:solidFill>
            </a:endParaRPr>
          </a:p>
        </p:txBody>
      </p:sp>
      <p:sp>
        <p:nvSpPr>
          <p:cNvPr id="4" name="TextBox 3">
            <a:extLst>
              <a:ext uri="{FF2B5EF4-FFF2-40B4-BE49-F238E27FC236}">
                <a16:creationId xmlns:a16="http://schemas.microsoft.com/office/drawing/2014/main" id="{06053252-429F-C27B-9CB2-9CF541D10FBE}"/>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CA62D74E-7405-DD53-43C3-C20AFF1BE75A}"/>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21</a:t>
            </a:fld>
            <a:endParaRPr lang="en-US"/>
          </a:p>
        </p:txBody>
      </p:sp>
      <p:sp>
        <p:nvSpPr>
          <p:cNvPr id="6" name="Title 5">
            <a:extLst>
              <a:ext uri="{FF2B5EF4-FFF2-40B4-BE49-F238E27FC236}">
                <a16:creationId xmlns:a16="http://schemas.microsoft.com/office/drawing/2014/main" id="{3E6D9883-1BAE-EB17-C6F5-67EEE8E2ED1D}"/>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92D050"/>
                </a:solidFill>
              </a:rPr>
              <a:t>atonement </a:t>
            </a:r>
            <a:r>
              <a:rPr lang="en-US" dirty="0"/>
              <a:t>theories?</a:t>
            </a:r>
          </a:p>
        </p:txBody>
      </p:sp>
    </p:spTree>
    <p:extLst>
      <p:ext uri="{BB962C8B-B14F-4D97-AF65-F5344CB8AC3E}">
        <p14:creationId xmlns:p14="http://schemas.microsoft.com/office/powerpoint/2010/main" val="36271438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C4C86-FA92-3151-B4D6-DA1E3D91E7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FB3032-6CD4-2270-24C9-D545E8961BB9}"/>
              </a:ext>
            </a:extLst>
          </p:cNvPr>
          <p:cNvSpPr>
            <a:spLocks noGrp="1"/>
          </p:cNvSpPr>
          <p:nvPr>
            <p:ph idx="1"/>
          </p:nvPr>
        </p:nvSpPr>
        <p:spPr>
          <a:xfrm>
            <a:off x="628650" y="1518139"/>
            <a:ext cx="7886700" cy="5019487"/>
          </a:xfrm>
        </p:spPr>
        <p:txBody>
          <a:bodyPr>
            <a:normAutofit/>
          </a:bodyPr>
          <a:lstStyle/>
          <a:p>
            <a:r>
              <a:rPr lang="en-US" b="1" dirty="0">
                <a:solidFill>
                  <a:srgbClr val="92D050"/>
                </a:solidFill>
              </a:rPr>
              <a:t>Moral influence</a:t>
            </a:r>
          </a:p>
          <a:p>
            <a:r>
              <a:rPr lang="en-SG" dirty="0"/>
              <a:t>Peter Abelard (12</a:t>
            </a:r>
            <a:r>
              <a:rPr lang="en-SG" baseline="30000" dirty="0"/>
              <a:t>th</a:t>
            </a:r>
            <a:r>
              <a:rPr lang="en-SG" dirty="0"/>
              <a:t> century)</a:t>
            </a:r>
          </a:p>
          <a:p>
            <a:r>
              <a:rPr lang="en-SG" b="1" dirty="0"/>
              <a:t>Biblical basis:</a:t>
            </a:r>
          </a:p>
          <a:p>
            <a:pPr lvl="1"/>
            <a:r>
              <a:rPr lang="en-SG" b="1" dirty="0"/>
              <a:t>John 15:13</a:t>
            </a:r>
            <a:r>
              <a:rPr lang="en-SG" dirty="0"/>
              <a:t> – Greater love has no one than to lay down one’s life for friends.</a:t>
            </a:r>
          </a:p>
          <a:p>
            <a:pPr lvl="1"/>
            <a:r>
              <a:rPr lang="en-SG" b="1" dirty="0"/>
              <a:t>Romans 5:8</a:t>
            </a:r>
            <a:r>
              <a:rPr lang="en-SG" dirty="0"/>
              <a:t> – Christ demonstrates God’s love toward us while we were sinners.</a:t>
            </a:r>
          </a:p>
          <a:p>
            <a:pPr lvl="1"/>
            <a:r>
              <a:rPr lang="en-SG" b="1" dirty="0"/>
              <a:t>1John 4:19 </a:t>
            </a:r>
            <a:r>
              <a:rPr lang="en-SG" dirty="0"/>
              <a:t>– We love because he first loved us.</a:t>
            </a:r>
          </a:p>
          <a:p>
            <a:pPr marL="684000" lvl="1" indent="-230400"/>
            <a:endParaRPr lang="en-SG" dirty="0"/>
          </a:p>
          <a:p>
            <a:endParaRPr lang="en-US" b="1" dirty="0">
              <a:solidFill>
                <a:srgbClr val="92D050"/>
              </a:solidFill>
            </a:endParaRPr>
          </a:p>
          <a:p>
            <a:endParaRPr lang="en-US" dirty="0">
              <a:solidFill>
                <a:srgbClr val="92D050"/>
              </a:solidFill>
            </a:endParaRPr>
          </a:p>
          <a:p>
            <a:endParaRPr lang="en-US" dirty="0">
              <a:solidFill>
                <a:srgbClr val="92D050"/>
              </a:solidFill>
            </a:endParaRPr>
          </a:p>
        </p:txBody>
      </p:sp>
      <p:sp>
        <p:nvSpPr>
          <p:cNvPr id="4" name="TextBox 3">
            <a:extLst>
              <a:ext uri="{FF2B5EF4-FFF2-40B4-BE49-F238E27FC236}">
                <a16:creationId xmlns:a16="http://schemas.microsoft.com/office/drawing/2014/main" id="{1543A5E2-DF96-BDDC-CF71-37B208E77A47}"/>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11146E72-5414-4491-F97A-3BB95C232CF5}"/>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22</a:t>
            </a:fld>
            <a:endParaRPr lang="en-US"/>
          </a:p>
        </p:txBody>
      </p:sp>
      <p:sp>
        <p:nvSpPr>
          <p:cNvPr id="6" name="Title 5">
            <a:extLst>
              <a:ext uri="{FF2B5EF4-FFF2-40B4-BE49-F238E27FC236}">
                <a16:creationId xmlns:a16="http://schemas.microsoft.com/office/drawing/2014/main" id="{F5E51C56-1629-5F5F-FC43-5D5668BDE6F0}"/>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92D050"/>
                </a:solidFill>
              </a:rPr>
              <a:t>atonement </a:t>
            </a:r>
            <a:r>
              <a:rPr lang="en-US" dirty="0"/>
              <a:t>theories?</a:t>
            </a:r>
          </a:p>
        </p:txBody>
      </p:sp>
    </p:spTree>
    <p:extLst>
      <p:ext uri="{BB962C8B-B14F-4D97-AF65-F5344CB8AC3E}">
        <p14:creationId xmlns:p14="http://schemas.microsoft.com/office/powerpoint/2010/main" val="1372769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92816-F9AA-0E0C-9CD8-6B358FC384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D9743E-2B10-22E7-78E2-C3C29726B57C}"/>
              </a:ext>
            </a:extLst>
          </p:cNvPr>
          <p:cNvSpPr>
            <a:spLocks noGrp="1"/>
          </p:cNvSpPr>
          <p:nvPr>
            <p:ph idx="1"/>
          </p:nvPr>
        </p:nvSpPr>
        <p:spPr>
          <a:xfrm>
            <a:off x="613410" y="1304778"/>
            <a:ext cx="7886700" cy="5598941"/>
          </a:xfrm>
        </p:spPr>
        <p:txBody>
          <a:bodyPr>
            <a:normAutofit/>
          </a:bodyPr>
          <a:lstStyle/>
          <a:p>
            <a:r>
              <a:rPr lang="en-US" b="1" dirty="0">
                <a:solidFill>
                  <a:srgbClr val="92D050"/>
                </a:solidFill>
              </a:rPr>
              <a:t>Moral influence</a:t>
            </a:r>
          </a:p>
          <a:p>
            <a:r>
              <a:rPr lang="en-SG" dirty="0"/>
              <a:t>Peter Abelard (12</a:t>
            </a:r>
            <a:r>
              <a:rPr lang="en-SG" baseline="30000" dirty="0"/>
              <a:t>th</a:t>
            </a:r>
            <a:r>
              <a:rPr lang="en-SG" dirty="0"/>
              <a:t> century)</a:t>
            </a:r>
            <a:br>
              <a:rPr lang="en-SG" dirty="0"/>
            </a:br>
            <a:endParaRPr lang="en-SG" dirty="0"/>
          </a:p>
          <a:p>
            <a:pPr lvl="0"/>
            <a:r>
              <a:rPr lang="en-SG" b="1" dirty="0"/>
              <a:t>Historical influence:</a:t>
            </a:r>
            <a:r>
              <a:rPr lang="en-SG" dirty="0"/>
              <a:t> </a:t>
            </a:r>
          </a:p>
          <a:p>
            <a:pPr marL="684000" lvl="1" indent="-230400"/>
            <a:r>
              <a:rPr lang="en-SG" dirty="0"/>
              <a:t>Reaction against the </a:t>
            </a:r>
            <a:r>
              <a:rPr lang="en-SG" b="1" dirty="0">
                <a:solidFill>
                  <a:srgbClr val="92D050"/>
                </a:solidFill>
              </a:rPr>
              <a:t>harsh images of God</a:t>
            </a:r>
            <a:r>
              <a:rPr lang="en-SG" b="1" dirty="0">
                <a:solidFill>
                  <a:srgbClr val="00B050"/>
                </a:solidFill>
              </a:rPr>
              <a:t> </a:t>
            </a:r>
            <a:r>
              <a:rPr lang="en-SG" dirty="0"/>
              <a:t>seen in Satisfaction Theory; instead of focusing on divine wrath, Abelard  emphasised human responsibility to respond in love once God’s love is revealed.</a:t>
            </a:r>
          </a:p>
          <a:p>
            <a:pPr marL="684000" lvl="1" indent="-230400"/>
            <a:r>
              <a:rPr lang="en-SG" dirty="0"/>
              <a:t>Growing emphasis on God’s love rather than wrath, influenced by </a:t>
            </a:r>
            <a:r>
              <a:rPr lang="en-SG" b="1" dirty="0">
                <a:solidFill>
                  <a:srgbClr val="92D050"/>
                </a:solidFill>
              </a:rPr>
              <a:t>scholastic humanism and pastoral concerns.</a:t>
            </a:r>
          </a:p>
          <a:p>
            <a:pPr marL="684000" lvl="1" indent="-230400"/>
            <a:endParaRPr lang="en-SG" dirty="0"/>
          </a:p>
          <a:p>
            <a:endParaRPr lang="en-US" b="1" dirty="0">
              <a:solidFill>
                <a:srgbClr val="92D050"/>
              </a:solidFill>
            </a:endParaRPr>
          </a:p>
          <a:p>
            <a:endParaRPr lang="en-US" b="1" dirty="0">
              <a:solidFill>
                <a:srgbClr val="92D050"/>
              </a:solidFill>
            </a:endParaRPr>
          </a:p>
          <a:p>
            <a:endParaRPr lang="en-US" dirty="0">
              <a:solidFill>
                <a:srgbClr val="92D050"/>
              </a:solidFill>
            </a:endParaRPr>
          </a:p>
          <a:p>
            <a:endParaRPr lang="en-US" dirty="0">
              <a:solidFill>
                <a:srgbClr val="92D050"/>
              </a:solidFill>
            </a:endParaRPr>
          </a:p>
        </p:txBody>
      </p:sp>
      <p:sp>
        <p:nvSpPr>
          <p:cNvPr id="4" name="TextBox 3">
            <a:extLst>
              <a:ext uri="{FF2B5EF4-FFF2-40B4-BE49-F238E27FC236}">
                <a16:creationId xmlns:a16="http://schemas.microsoft.com/office/drawing/2014/main" id="{BACA0624-3FC6-A58C-4FEA-AECD5D6D1DC2}"/>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5C223216-CEEE-1276-AF1D-BE181713F457}"/>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23</a:t>
            </a:fld>
            <a:endParaRPr lang="en-US"/>
          </a:p>
        </p:txBody>
      </p:sp>
      <p:sp>
        <p:nvSpPr>
          <p:cNvPr id="6" name="Title 5">
            <a:extLst>
              <a:ext uri="{FF2B5EF4-FFF2-40B4-BE49-F238E27FC236}">
                <a16:creationId xmlns:a16="http://schemas.microsoft.com/office/drawing/2014/main" id="{8F0DDAFC-BB15-2D54-2346-DB3AD23385B3}"/>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92D050"/>
                </a:solidFill>
              </a:rPr>
              <a:t>atonement </a:t>
            </a:r>
            <a:r>
              <a:rPr lang="en-US" dirty="0"/>
              <a:t>theories?</a:t>
            </a:r>
          </a:p>
        </p:txBody>
      </p:sp>
    </p:spTree>
    <p:extLst>
      <p:ext uri="{BB962C8B-B14F-4D97-AF65-F5344CB8AC3E}">
        <p14:creationId xmlns:p14="http://schemas.microsoft.com/office/powerpoint/2010/main" val="365419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78A59-640D-59DD-F912-D22598FE8D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1C7B16-F071-7DBD-D31A-7E8C2F24317C}"/>
              </a:ext>
            </a:extLst>
          </p:cNvPr>
          <p:cNvSpPr>
            <a:spLocks noGrp="1"/>
          </p:cNvSpPr>
          <p:nvPr>
            <p:ph idx="1"/>
          </p:nvPr>
        </p:nvSpPr>
        <p:spPr>
          <a:xfrm>
            <a:off x="613410" y="1548618"/>
            <a:ext cx="7886700" cy="5598941"/>
          </a:xfrm>
        </p:spPr>
        <p:txBody>
          <a:bodyPr>
            <a:normAutofit/>
          </a:bodyPr>
          <a:lstStyle/>
          <a:p>
            <a:r>
              <a:rPr lang="en-US" b="1" dirty="0">
                <a:solidFill>
                  <a:srgbClr val="92D050"/>
                </a:solidFill>
              </a:rPr>
              <a:t>Moral influence</a:t>
            </a:r>
          </a:p>
          <a:p>
            <a:r>
              <a:rPr lang="en-SG" dirty="0"/>
              <a:t>Peter Abelard (12</a:t>
            </a:r>
            <a:r>
              <a:rPr lang="en-SG" baseline="30000" dirty="0"/>
              <a:t>th</a:t>
            </a:r>
            <a:r>
              <a:rPr lang="en-SG" dirty="0"/>
              <a:t> century)</a:t>
            </a:r>
            <a:br>
              <a:rPr lang="en-SG" dirty="0"/>
            </a:br>
            <a:endParaRPr lang="en-SG" dirty="0"/>
          </a:p>
          <a:p>
            <a:pPr lvl="0"/>
            <a:r>
              <a:rPr lang="en-SG" b="1" dirty="0"/>
              <a:t>Historical influence:</a:t>
            </a:r>
            <a:r>
              <a:rPr lang="en-SG" dirty="0"/>
              <a:t> </a:t>
            </a:r>
          </a:p>
          <a:p>
            <a:pPr marL="684000" lvl="1" indent="-230400"/>
            <a:r>
              <a:rPr lang="en-SG" dirty="0"/>
              <a:t>12th-century spirituality was deeply shaped by the </a:t>
            </a:r>
            <a:r>
              <a:rPr lang="en-SG" b="1" dirty="0">
                <a:solidFill>
                  <a:srgbClr val="92D050"/>
                </a:solidFill>
              </a:rPr>
              <a:t>monastic movement</a:t>
            </a:r>
            <a:r>
              <a:rPr lang="en-SG" dirty="0">
                <a:solidFill>
                  <a:srgbClr val="92D050"/>
                </a:solidFill>
              </a:rPr>
              <a:t> </a:t>
            </a:r>
            <a:r>
              <a:rPr lang="en-SG" dirty="0"/>
              <a:t>(e.g., Bernard of Clairvaux).</a:t>
            </a:r>
          </a:p>
          <a:p>
            <a:pPr marL="684000" lvl="1" indent="-230400"/>
            <a:r>
              <a:rPr lang="en-SG" dirty="0"/>
              <a:t>There was strong emphasis on </a:t>
            </a:r>
            <a:r>
              <a:rPr lang="en-SG" b="1" dirty="0">
                <a:solidFill>
                  <a:srgbClr val="92D050"/>
                </a:solidFill>
              </a:rPr>
              <a:t>God’s love, intimacy, and the believer’s affective response</a:t>
            </a:r>
            <a:r>
              <a:rPr lang="en-SG" dirty="0">
                <a:solidFill>
                  <a:srgbClr val="92D050"/>
                </a:solidFill>
              </a:rPr>
              <a:t> </a:t>
            </a:r>
            <a:r>
              <a:rPr lang="en-SG" dirty="0"/>
              <a:t>(love, devotion, tears, longing).</a:t>
            </a:r>
          </a:p>
          <a:p>
            <a:pPr marL="684000" lvl="1" indent="-230400"/>
            <a:endParaRPr lang="en-SG" dirty="0"/>
          </a:p>
          <a:p>
            <a:endParaRPr lang="en-US" b="1" dirty="0">
              <a:solidFill>
                <a:srgbClr val="92D050"/>
              </a:solidFill>
            </a:endParaRPr>
          </a:p>
          <a:p>
            <a:endParaRPr lang="en-US" b="1" dirty="0">
              <a:solidFill>
                <a:srgbClr val="92D050"/>
              </a:solidFill>
            </a:endParaRPr>
          </a:p>
          <a:p>
            <a:endParaRPr lang="en-US" dirty="0">
              <a:solidFill>
                <a:srgbClr val="92D050"/>
              </a:solidFill>
            </a:endParaRPr>
          </a:p>
          <a:p>
            <a:endParaRPr lang="en-US" dirty="0">
              <a:solidFill>
                <a:srgbClr val="92D050"/>
              </a:solidFill>
            </a:endParaRPr>
          </a:p>
        </p:txBody>
      </p:sp>
      <p:sp>
        <p:nvSpPr>
          <p:cNvPr id="4" name="TextBox 3">
            <a:extLst>
              <a:ext uri="{FF2B5EF4-FFF2-40B4-BE49-F238E27FC236}">
                <a16:creationId xmlns:a16="http://schemas.microsoft.com/office/drawing/2014/main" id="{2660F5D9-BB04-E84C-44BD-B1136D1582B2}"/>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8ADF86DE-C729-1DB5-4EAF-45E0FBD442A3}"/>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24</a:t>
            </a:fld>
            <a:endParaRPr lang="en-US"/>
          </a:p>
        </p:txBody>
      </p:sp>
      <p:sp>
        <p:nvSpPr>
          <p:cNvPr id="6" name="Title 5">
            <a:extLst>
              <a:ext uri="{FF2B5EF4-FFF2-40B4-BE49-F238E27FC236}">
                <a16:creationId xmlns:a16="http://schemas.microsoft.com/office/drawing/2014/main" id="{C0687B4C-157E-74EF-D348-646E9E6442AD}"/>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92D050"/>
                </a:solidFill>
              </a:rPr>
              <a:t>atonement </a:t>
            </a:r>
            <a:r>
              <a:rPr lang="en-US" dirty="0"/>
              <a:t>theories?</a:t>
            </a:r>
          </a:p>
        </p:txBody>
      </p:sp>
    </p:spTree>
    <p:extLst>
      <p:ext uri="{BB962C8B-B14F-4D97-AF65-F5344CB8AC3E}">
        <p14:creationId xmlns:p14="http://schemas.microsoft.com/office/powerpoint/2010/main" val="101968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58AEB-78D7-CCC1-480E-40C2730E3FE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2EB88B-4920-647C-3E6E-5CA64CD45A1A}"/>
              </a:ext>
            </a:extLst>
          </p:cNvPr>
          <p:cNvSpPr>
            <a:spLocks noGrp="1"/>
          </p:cNvSpPr>
          <p:nvPr>
            <p:ph idx="1"/>
          </p:nvPr>
        </p:nvSpPr>
        <p:spPr>
          <a:xfrm>
            <a:off x="628650" y="1518139"/>
            <a:ext cx="7886700" cy="5019487"/>
          </a:xfrm>
        </p:spPr>
        <p:txBody>
          <a:bodyPr>
            <a:normAutofit/>
          </a:bodyPr>
          <a:lstStyle/>
          <a:p>
            <a:r>
              <a:rPr lang="en-US" sz="3200" b="1" dirty="0">
                <a:solidFill>
                  <a:srgbClr val="FFFF00"/>
                </a:solidFill>
              </a:rPr>
              <a:t>Governmental Theory</a:t>
            </a:r>
          </a:p>
          <a:p>
            <a:r>
              <a:rPr lang="en-SG" dirty="0"/>
              <a:t>Hugo Grotius (17</a:t>
            </a:r>
            <a:r>
              <a:rPr lang="en-SG" baseline="30000" dirty="0"/>
              <a:t>th</a:t>
            </a:r>
            <a:r>
              <a:rPr lang="en-SG" dirty="0"/>
              <a:t> century)</a:t>
            </a:r>
          </a:p>
          <a:p>
            <a:pPr marL="684000" lvl="1" indent="-230400"/>
            <a:r>
              <a:rPr lang="en-SG" b="1" dirty="0">
                <a:solidFill>
                  <a:srgbClr val="FFFF00"/>
                </a:solidFill>
              </a:rPr>
              <a:t>Theological question:</a:t>
            </a:r>
            <a:r>
              <a:rPr lang="en-SG" dirty="0"/>
              <a:t> How can God forgive sin without violating justice?</a:t>
            </a:r>
          </a:p>
          <a:p>
            <a:pPr marL="684000" lvl="1" indent="-230400"/>
            <a:r>
              <a:rPr lang="en-SG" dirty="0"/>
              <a:t>Christ’s death serves as a </a:t>
            </a:r>
            <a:r>
              <a:rPr lang="en-SG" b="1" dirty="0">
                <a:solidFill>
                  <a:srgbClr val="FFFF00"/>
                </a:solidFill>
              </a:rPr>
              <a:t>public demonstration </a:t>
            </a:r>
            <a:r>
              <a:rPr lang="en-SG" dirty="0"/>
              <a:t>that sin has consequences</a:t>
            </a:r>
            <a:r>
              <a:rPr lang="en-SG" b="1" dirty="0">
                <a:solidFill>
                  <a:srgbClr val="FFFF00"/>
                </a:solidFill>
              </a:rPr>
              <a:t>; </a:t>
            </a:r>
            <a:r>
              <a:rPr lang="en-SG" dirty="0"/>
              <a:t>God does not </a:t>
            </a:r>
            <a:r>
              <a:rPr lang="en-SG" b="1" dirty="0">
                <a:solidFill>
                  <a:srgbClr val="FFFF00"/>
                </a:solidFill>
              </a:rPr>
              <a:t>require the exact punishment for each sin</a:t>
            </a:r>
            <a:r>
              <a:rPr lang="en-SG" dirty="0">
                <a:solidFill>
                  <a:srgbClr val="FFFF00"/>
                </a:solidFill>
              </a:rPr>
              <a:t> </a:t>
            </a:r>
            <a:r>
              <a:rPr lang="en-SG" dirty="0"/>
              <a:t>but the moral order is upheld.</a:t>
            </a:r>
          </a:p>
          <a:p>
            <a:pPr marL="684000" lvl="1" indent="-230400"/>
            <a:r>
              <a:rPr lang="en-SG" dirty="0"/>
              <a:t>Focus: Moral order, deterrence, and governance</a:t>
            </a:r>
          </a:p>
        </p:txBody>
      </p:sp>
      <p:sp>
        <p:nvSpPr>
          <p:cNvPr id="4" name="TextBox 3">
            <a:extLst>
              <a:ext uri="{FF2B5EF4-FFF2-40B4-BE49-F238E27FC236}">
                <a16:creationId xmlns:a16="http://schemas.microsoft.com/office/drawing/2014/main" id="{D7BE30CB-6815-62F9-BE2A-064B479779D8}"/>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3C5A5F6A-2E53-D8FD-96AF-79739F2078F3}"/>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25</a:t>
            </a:fld>
            <a:endParaRPr lang="en-US"/>
          </a:p>
        </p:txBody>
      </p:sp>
      <p:sp>
        <p:nvSpPr>
          <p:cNvPr id="6" name="Title 5">
            <a:extLst>
              <a:ext uri="{FF2B5EF4-FFF2-40B4-BE49-F238E27FC236}">
                <a16:creationId xmlns:a16="http://schemas.microsoft.com/office/drawing/2014/main" id="{DF372B76-0180-2991-CE5C-604A073205EA}"/>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FFFF00"/>
                </a:solidFill>
              </a:rPr>
              <a:t>atonement </a:t>
            </a:r>
            <a:r>
              <a:rPr lang="en-US" dirty="0"/>
              <a:t>theories?</a:t>
            </a:r>
          </a:p>
        </p:txBody>
      </p:sp>
    </p:spTree>
    <p:extLst>
      <p:ext uri="{BB962C8B-B14F-4D97-AF65-F5344CB8AC3E}">
        <p14:creationId xmlns:p14="http://schemas.microsoft.com/office/powerpoint/2010/main" val="4000248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6AE32-53CD-0462-F362-17064A81EC4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D23EBC-2C2E-F228-3E7F-6323CC166B77}"/>
              </a:ext>
            </a:extLst>
          </p:cNvPr>
          <p:cNvSpPr>
            <a:spLocks noGrp="1"/>
          </p:cNvSpPr>
          <p:nvPr>
            <p:ph idx="1"/>
          </p:nvPr>
        </p:nvSpPr>
        <p:spPr>
          <a:xfrm>
            <a:off x="628650" y="1441938"/>
            <a:ext cx="7886700" cy="5492262"/>
          </a:xfrm>
        </p:spPr>
        <p:txBody>
          <a:bodyPr>
            <a:normAutofit fontScale="92500" lnSpcReduction="10000"/>
          </a:bodyPr>
          <a:lstStyle/>
          <a:p>
            <a:r>
              <a:rPr lang="en-US" sz="3200" b="1" dirty="0">
                <a:solidFill>
                  <a:srgbClr val="FFFF00"/>
                </a:solidFill>
              </a:rPr>
              <a:t>Governmental</a:t>
            </a:r>
            <a:endParaRPr lang="en-SG" sz="3200" dirty="0"/>
          </a:p>
          <a:p>
            <a:r>
              <a:rPr lang="en-SG" dirty="0"/>
              <a:t>Hugo Grotius (17</a:t>
            </a:r>
            <a:r>
              <a:rPr lang="en-SG" baseline="30000" dirty="0"/>
              <a:t>th</a:t>
            </a:r>
            <a:r>
              <a:rPr lang="en-SG" dirty="0"/>
              <a:t> century)</a:t>
            </a:r>
          </a:p>
          <a:p>
            <a:r>
              <a:rPr lang="en-SG" b="1" dirty="0"/>
              <a:t>Biblical basis:</a:t>
            </a:r>
            <a:endParaRPr lang="en-US" b="1" dirty="0"/>
          </a:p>
          <a:p>
            <a:pPr lvl="1"/>
            <a:r>
              <a:rPr lang="en-SG" b="1" dirty="0"/>
              <a:t>Romans 3:25–26</a:t>
            </a:r>
            <a:r>
              <a:rPr lang="en-SG" dirty="0"/>
              <a:t> – “God presented Christ as a sacrifice of atonement, through the shedding of his blood – to be received by faith. He did this to </a:t>
            </a:r>
            <a:r>
              <a:rPr lang="en-SG" b="1" dirty="0">
                <a:solidFill>
                  <a:srgbClr val="FFFF00"/>
                </a:solidFill>
              </a:rPr>
              <a:t>demonstrate his righteousness</a:t>
            </a:r>
            <a:r>
              <a:rPr lang="en-SG" dirty="0"/>
              <a:t>, because in his forbearance he had left the sins committed beforehand unpunished. He did it to </a:t>
            </a:r>
            <a:r>
              <a:rPr lang="en-SG" b="1" dirty="0">
                <a:solidFill>
                  <a:srgbClr val="FFFF00"/>
                </a:solidFill>
              </a:rPr>
              <a:t>demonstrate his justice</a:t>
            </a:r>
            <a:r>
              <a:rPr lang="en-SG" dirty="0"/>
              <a:t> at the present time, so as to be just and the one who justifies those who have faith in Jesus.”</a:t>
            </a:r>
          </a:p>
          <a:p>
            <a:pPr lvl="1"/>
            <a:r>
              <a:rPr lang="en-SG" b="1" dirty="0"/>
              <a:t>Galatians 6:7 </a:t>
            </a:r>
            <a:r>
              <a:rPr lang="en-SG" dirty="0"/>
              <a:t>– “Do not be deceived: God is not mocked, for whatever one sows, that will he also reap.”</a:t>
            </a:r>
          </a:p>
          <a:p>
            <a:endParaRPr lang="en-US" sz="3200" b="1" dirty="0">
              <a:solidFill>
                <a:srgbClr val="FFFF00"/>
              </a:solidFill>
            </a:endParaRPr>
          </a:p>
        </p:txBody>
      </p:sp>
      <p:sp>
        <p:nvSpPr>
          <p:cNvPr id="4" name="TextBox 3">
            <a:extLst>
              <a:ext uri="{FF2B5EF4-FFF2-40B4-BE49-F238E27FC236}">
                <a16:creationId xmlns:a16="http://schemas.microsoft.com/office/drawing/2014/main" id="{0A633436-E2B5-1DE0-FB6F-3062C61FCC86}"/>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0DDB1159-ACB3-ADD4-3FCB-5002581D4CA8}"/>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26</a:t>
            </a:fld>
            <a:endParaRPr lang="en-US"/>
          </a:p>
        </p:txBody>
      </p:sp>
      <p:sp>
        <p:nvSpPr>
          <p:cNvPr id="6" name="Title 5">
            <a:extLst>
              <a:ext uri="{FF2B5EF4-FFF2-40B4-BE49-F238E27FC236}">
                <a16:creationId xmlns:a16="http://schemas.microsoft.com/office/drawing/2014/main" id="{3D5BB4DB-8461-45A0-06FF-F8B3EBA41007}"/>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FFFF00"/>
                </a:solidFill>
              </a:rPr>
              <a:t>atonement </a:t>
            </a:r>
            <a:r>
              <a:rPr lang="en-US" dirty="0"/>
              <a:t>theories?</a:t>
            </a:r>
          </a:p>
        </p:txBody>
      </p:sp>
    </p:spTree>
    <p:extLst>
      <p:ext uri="{BB962C8B-B14F-4D97-AF65-F5344CB8AC3E}">
        <p14:creationId xmlns:p14="http://schemas.microsoft.com/office/powerpoint/2010/main" val="37562425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9D400-5C72-0DE2-AF93-A390778C39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34A6D0-E4FE-E641-96BD-E08A4DFF5D5A}"/>
              </a:ext>
            </a:extLst>
          </p:cNvPr>
          <p:cNvSpPr>
            <a:spLocks noGrp="1"/>
          </p:cNvSpPr>
          <p:nvPr>
            <p:ph idx="1"/>
          </p:nvPr>
        </p:nvSpPr>
        <p:spPr>
          <a:xfrm>
            <a:off x="628650" y="1518139"/>
            <a:ext cx="7886700" cy="5019487"/>
          </a:xfrm>
        </p:spPr>
        <p:txBody>
          <a:bodyPr>
            <a:normAutofit fontScale="92500"/>
          </a:bodyPr>
          <a:lstStyle/>
          <a:p>
            <a:r>
              <a:rPr lang="en-US" sz="3200" b="1" dirty="0">
                <a:solidFill>
                  <a:srgbClr val="FFFF00"/>
                </a:solidFill>
              </a:rPr>
              <a:t>Governmental Theory</a:t>
            </a:r>
          </a:p>
          <a:p>
            <a:r>
              <a:rPr lang="en-SG" sz="3000" dirty="0"/>
              <a:t>Hugo Grotius (17</a:t>
            </a:r>
            <a:r>
              <a:rPr lang="en-SG" sz="3000" baseline="30000" dirty="0"/>
              <a:t>th</a:t>
            </a:r>
            <a:r>
              <a:rPr lang="en-SG" sz="3000" dirty="0"/>
              <a:t> century)</a:t>
            </a:r>
          </a:p>
          <a:p>
            <a:pPr lvl="0"/>
            <a:endParaRPr lang="en-SG" b="1" dirty="0"/>
          </a:p>
          <a:p>
            <a:pPr lvl="0"/>
            <a:r>
              <a:rPr lang="en-SG" sz="3000" b="1" dirty="0"/>
              <a:t>Historical influence:</a:t>
            </a:r>
            <a:r>
              <a:rPr lang="en-SG" sz="3000" dirty="0"/>
              <a:t> </a:t>
            </a:r>
          </a:p>
          <a:p>
            <a:pPr marL="684000" lvl="1" indent="-230400"/>
            <a:r>
              <a:rPr lang="en-SG" sz="3000" dirty="0"/>
              <a:t>Early modern Europe, post-Reformation, in a culture grappling with justice, mercy, and the </a:t>
            </a:r>
            <a:r>
              <a:rPr lang="en-SG" sz="3000" b="1" dirty="0">
                <a:solidFill>
                  <a:srgbClr val="FFFF00"/>
                </a:solidFill>
              </a:rPr>
              <a:t>moral order of society</a:t>
            </a:r>
            <a:r>
              <a:rPr lang="en-SG" sz="3000" dirty="0"/>
              <a:t>.</a:t>
            </a:r>
          </a:p>
          <a:p>
            <a:pPr lvl="1"/>
            <a:r>
              <a:rPr lang="en-SG" sz="3000" dirty="0"/>
              <a:t>Grotius’ view reflects </a:t>
            </a:r>
            <a:r>
              <a:rPr lang="en-SG" sz="3000" b="1" dirty="0">
                <a:solidFill>
                  <a:srgbClr val="FFFF00"/>
                </a:solidFill>
              </a:rPr>
              <a:t>rationalist and natural law </a:t>
            </a:r>
            <a:r>
              <a:rPr lang="en-SG" sz="3000" dirty="0"/>
              <a:t>thinking prominent in 17th-century Europe.</a:t>
            </a:r>
          </a:p>
          <a:p>
            <a:pPr lvl="1"/>
            <a:r>
              <a:rPr lang="en-SG" sz="3000" dirty="0"/>
              <a:t>Reaction against rigid Penal Substitution ideas that seemed harsh or mechanical.</a:t>
            </a:r>
          </a:p>
          <a:p>
            <a:endParaRPr lang="en-US" sz="3200" b="1" dirty="0">
              <a:solidFill>
                <a:srgbClr val="FFFF00"/>
              </a:solidFill>
            </a:endParaRPr>
          </a:p>
        </p:txBody>
      </p:sp>
      <p:sp>
        <p:nvSpPr>
          <p:cNvPr id="4" name="TextBox 3">
            <a:extLst>
              <a:ext uri="{FF2B5EF4-FFF2-40B4-BE49-F238E27FC236}">
                <a16:creationId xmlns:a16="http://schemas.microsoft.com/office/drawing/2014/main" id="{71F98D36-FEBF-084D-BEAC-DA02A7E3C84D}"/>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BE4C6ACE-92C1-B929-1968-827BA214E35B}"/>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27</a:t>
            </a:fld>
            <a:endParaRPr lang="en-US"/>
          </a:p>
        </p:txBody>
      </p:sp>
      <p:sp>
        <p:nvSpPr>
          <p:cNvPr id="6" name="Title 5">
            <a:extLst>
              <a:ext uri="{FF2B5EF4-FFF2-40B4-BE49-F238E27FC236}">
                <a16:creationId xmlns:a16="http://schemas.microsoft.com/office/drawing/2014/main" id="{8BB400D2-BB62-E2C3-5DE8-4B0B2A7788BC}"/>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FFFF00"/>
                </a:solidFill>
              </a:rPr>
              <a:t>atonement </a:t>
            </a:r>
            <a:r>
              <a:rPr lang="en-US" dirty="0"/>
              <a:t>theories?</a:t>
            </a:r>
          </a:p>
        </p:txBody>
      </p:sp>
    </p:spTree>
    <p:extLst>
      <p:ext uri="{BB962C8B-B14F-4D97-AF65-F5344CB8AC3E}">
        <p14:creationId xmlns:p14="http://schemas.microsoft.com/office/powerpoint/2010/main" val="3357012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5A966AE-5F1D-63E2-A007-FACB9D5FBB1A}"/>
              </a:ext>
            </a:extLst>
          </p:cNvPr>
          <p:cNvSpPr>
            <a:spLocks noGrp="1"/>
          </p:cNvSpPr>
          <p:nvPr>
            <p:ph type="sldNum" sz="quarter" idx="12"/>
          </p:nvPr>
        </p:nvSpPr>
        <p:spPr/>
        <p:txBody>
          <a:bodyPr/>
          <a:lstStyle/>
          <a:p>
            <a:fld id="{092E60C9-588D-E349-8E6F-0B6ABC3027BF}" type="slidenum">
              <a:rPr lang="en-US" smtClean="0"/>
              <a:t>28</a:t>
            </a:fld>
            <a:endParaRPr lang="en-US"/>
          </a:p>
        </p:txBody>
      </p:sp>
      <p:graphicFrame>
        <p:nvGraphicFramePr>
          <p:cNvPr id="3" name="Table 2">
            <a:extLst>
              <a:ext uri="{FF2B5EF4-FFF2-40B4-BE49-F238E27FC236}">
                <a16:creationId xmlns:a16="http://schemas.microsoft.com/office/drawing/2014/main" id="{0AE965B7-C744-20D0-05CB-692B2AD1700B}"/>
              </a:ext>
            </a:extLst>
          </p:cNvPr>
          <p:cNvGraphicFramePr>
            <a:graphicFrameLocks noGrp="1"/>
          </p:cNvGraphicFramePr>
          <p:nvPr>
            <p:extLst>
              <p:ext uri="{D42A27DB-BD31-4B8C-83A1-F6EECF244321}">
                <p14:modId xmlns:p14="http://schemas.microsoft.com/office/powerpoint/2010/main" val="1572717788"/>
              </p:ext>
            </p:extLst>
          </p:nvPr>
        </p:nvGraphicFramePr>
        <p:xfrm>
          <a:off x="0" y="0"/>
          <a:ext cx="9144000" cy="6858000"/>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1264298003"/>
                    </a:ext>
                  </a:extLst>
                </a:gridCol>
                <a:gridCol w="3048000">
                  <a:extLst>
                    <a:ext uri="{9D8B030D-6E8A-4147-A177-3AD203B41FA5}">
                      <a16:colId xmlns:a16="http://schemas.microsoft.com/office/drawing/2014/main" val="1558759107"/>
                    </a:ext>
                  </a:extLst>
                </a:gridCol>
                <a:gridCol w="3048000">
                  <a:extLst>
                    <a:ext uri="{9D8B030D-6E8A-4147-A177-3AD203B41FA5}">
                      <a16:colId xmlns:a16="http://schemas.microsoft.com/office/drawing/2014/main" val="2304857063"/>
                    </a:ext>
                  </a:extLst>
                </a:gridCol>
              </a:tblGrid>
              <a:tr h="786740">
                <a:tc>
                  <a:txBody>
                    <a:bodyPr/>
                    <a:lstStyle/>
                    <a:p>
                      <a:pPr algn="ctr">
                        <a:buNone/>
                      </a:pPr>
                      <a:r>
                        <a:rPr lang="en-SG" sz="2400" kern="100" dirty="0">
                          <a:effectLst/>
                        </a:rPr>
                        <a:t>Theory</a:t>
                      </a:r>
                      <a:endParaRPr lang="en-SG"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lgn="ctr">
                        <a:buNone/>
                      </a:pPr>
                      <a:r>
                        <a:rPr lang="en-SG" sz="2400" kern="100">
                          <a:effectLst/>
                        </a:rPr>
                        <a:t>Story Illustration</a:t>
                      </a:r>
                      <a:endParaRPr lang="en-SG"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lgn="ctr">
                        <a:buNone/>
                      </a:pPr>
                      <a:r>
                        <a:rPr lang="en-SG" sz="2400" kern="100">
                          <a:effectLst/>
                        </a:rPr>
                        <a:t>Key Idea</a:t>
                      </a:r>
                      <a:endParaRPr lang="en-SG"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942923134"/>
                  </a:ext>
                </a:extLst>
              </a:tr>
              <a:tr h="1499260">
                <a:tc>
                  <a:txBody>
                    <a:bodyPr/>
                    <a:lstStyle/>
                    <a:p>
                      <a:pPr>
                        <a:buNone/>
                      </a:pPr>
                      <a:r>
                        <a:rPr lang="en-SG" sz="2400" kern="100" dirty="0">
                          <a:effectLst/>
                        </a:rPr>
                        <a:t>Christus Victor</a:t>
                      </a:r>
                      <a:endParaRPr lang="en-SG"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buNone/>
                      </a:pPr>
                      <a:r>
                        <a:rPr lang="en-SG" sz="2400" kern="100" dirty="0">
                          <a:effectLst/>
                        </a:rPr>
                        <a:t>Son defeats enemy and frees captured children</a:t>
                      </a:r>
                      <a:endParaRPr lang="en-SG"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buNone/>
                      </a:pPr>
                      <a:r>
                        <a:rPr lang="en-SG" sz="2400" kern="100">
                          <a:effectLst/>
                        </a:rPr>
                        <a:t>Christ conquers sin, death, evil</a:t>
                      </a:r>
                      <a:endParaRPr lang="en-SG"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72005817"/>
                  </a:ext>
                </a:extLst>
              </a:tr>
              <a:tr h="1499260">
                <a:tc>
                  <a:txBody>
                    <a:bodyPr/>
                    <a:lstStyle/>
                    <a:p>
                      <a:pPr>
                        <a:buNone/>
                      </a:pPr>
                      <a:r>
                        <a:rPr lang="en-SG" sz="2400" kern="100">
                          <a:effectLst/>
                        </a:rPr>
                        <a:t>Satisfaction</a:t>
                      </a:r>
                      <a:endParaRPr lang="en-SG"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buNone/>
                      </a:pPr>
                      <a:r>
                        <a:rPr lang="en-SG" sz="2400" kern="100" dirty="0">
                          <a:effectLst/>
                        </a:rPr>
                        <a:t>Knight dishonours king; king’s son restores honour</a:t>
                      </a:r>
                      <a:endParaRPr lang="en-SG"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buNone/>
                      </a:pPr>
                      <a:r>
                        <a:rPr lang="en-SG" sz="2400" kern="100" dirty="0">
                          <a:effectLst/>
                        </a:rPr>
                        <a:t>Christ satisfies God’s honour</a:t>
                      </a:r>
                      <a:endParaRPr lang="en-SG"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1635261"/>
                  </a:ext>
                </a:extLst>
              </a:tr>
              <a:tr h="786740">
                <a:tc>
                  <a:txBody>
                    <a:bodyPr/>
                    <a:lstStyle/>
                    <a:p>
                      <a:pPr>
                        <a:buNone/>
                      </a:pPr>
                      <a:r>
                        <a:rPr lang="en-SG" sz="2400" kern="100">
                          <a:effectLst/>
                        </a:rPr>
                        <a:t>Moral Influence</a:t>
                      </a:r>
                      <a:endParaRPr lang="en-SG"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buNone/>
                      </a:pPr>
                      <a:r>
                        <a:rPr lang="en-SG" sz="2400" kern="100">
                          <a:effectLst/>
                        </a:rPr>
                        <a:t>Parent saves child; child is inspired</a:t>
                      </a:r>
                      <a:endParaRPr lang="en-SG"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buNone/>
                      </a:pPr>
                      <a:r>
                        <a:rPr lang="en-SG" sz="2400" kern="100" dirty="0">
                          <a:effectLst/>
                        </a:rPr>
                        <a:t>Christ’s love transforms hearts</a:t>
                      </a:r>
                      <a:endParaRPr lang="en-SG"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75776385"/>
                  </a:ext>
                </a:extLst>
              </a:tr>
              <a:tr h="786740">
                <a:tc>
                  <a:txBody>
                    <a:bodyPr/>
                    <a:lstStyle/>
                    <a:p>
                      <a:pPr>
                        <a:buNone/>
                      </a:pPr>
                      <a:r>
                        <a:rPr lang="en-SG" sz="2400" kern="100">
                          <a:effectLst/>
                        </a:rPr>
                        <a:t>Penal Substitution</a:t>
                      </a:r>
                      <a:endParaRPr lang="en-SG"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buNone/>
                      </a:pPr>
                      <a:r>
                        <a:rPr lang="en-SG" sz="2400" kern="100" dirty="0">
                          <a:effectLst/>
                        </a:rPr>
                        <a:t>Friend pays fine for lawbreaker</a:t>
                      </a:r>
                      <a:endParaRPr lang="en-SG"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buNone/>
                      </a:pPr>
                      <a:r>
                        <a:rPr lang="en-SG" sz="2400" kern="100" dirty="0">
                          <a:effectLst/>
                        </a:rPr>
                        <a:t>Christ bears our penalty</a:t>
                      </a:r>
                      <a:endParaRPr lang="en-SG"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065197130"/>
                  </a:ext>
                </a:extLst>
              </a:tr>
              <a:tr h="1499260">
                <a:tc>
                  <a:txBody>
                    <a:bodyPr/>
                    <a:lstStyle/>
                    <a:p>
                      <a:pPr>
                        <a:buNone/>
                      </a:pPr>
                      <a:r>
                        <a:rPr lang="en-SG" sz="2400" kern="100">
                          <a:effectLst/>
                        </a:rPr>
                        <a:t>Governmental</a:t>
                      </a:r>
                      <a:endParaRPr lang="en-SG"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buNone/>
                      </a:pPr>
                      <a:r>
                        <a:rPr lang="en-SG" sz="2400" kern="100" dirty="0">
                          <a:effectLst/>
                          <a:latin typeface="+mn-lt"/>
                          <a:ea typeface="Times New Roman" panose="02020603050405020304" pitchFamily="18" charset="0"/>
                          <a:cs typeface="Times New Roman" panose="02020603050405020304" pitchFamily="18" charset="0"/>
                        </a:rPr>
                        <a:t>The child who lies learns that dishonesty has its consequences; family rules are upheld</a:t>
                      </a:r>
                    </a:p>
                  </a:txBody>
                  <a:tcPr marL="9525" marR="9525" marT="9525" marB="9525" anchor="ctr"/>
                </a:tc>
                <a:tc>
                  <a:txBody>
                    <a:bodyPr/>
                    <a:lstStyle/>
                    <a:p>
                      <a:pPr>
                        <a:buNone/>
                      </a:pPr>
                      <a:r>
                        <a:rPr lang="en-SG" sz="2400" kern="100" dirty="0">
                          <a:effectLst/>
                        </a:rPr>
                        <a:t>Christ demonstrates seriousness of sin, maintains moral order</a:t>
                      </a:r>
                      <a:endParaRPr lang="en-SG"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935582924"/>
                  </a:ext>
                </a:extLst>
              </a:tr>
            </a:tbl>
          </a:graphicData>
        </a:graphic>
      </p:graphicFrame>
    </p:spTree>
    <p:extLst>
      <p:ext uri="{BB962C8B-B14F-4D97-AF65-F5344CB8AC3E}">
        <p14:creationId xmlns:p14="http://schemas.microsoft.com/office/powerpoint/2010/main" val="32305020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8AE10D-1212-3A09-597E-92311829F3E9}"/>
              </a:ext>
            </a:extLst>
          </p:cNvPr>
          <p:cNvSpPr>
            <a:spLocks noGrp="1"/>
          </p:cNvSpPr>
          <p:nvPr>
            <p:ph type="sldNum" sz="quarter" idx="12"/>
          </p:nvPr>
        </p:nvSpPr>
        <p:spPr/>
        <p:txBody>
          <a:bodyPr/>
          <a:lstStyle/>
          <a:p>
            <a:fld id="{092E60C9-588D-E349-8E6F-0B6ABC3027BF}" type="slidenum">
              <a:rPr lang="en-US" smtClean="0"/>
              <a:t>29</a:t>
            </a:fld>
            <a:endParaRPr lang="en-US"/>
          </a:p>
        </p:txBody>
      </p:sp>
      <p:sp>
        <p:nvSpPr>
          <p:cNvPr id="3" name="Rectangle 2">
            <a:extLst>
              <a:ext uri="{FF2B5EF4-FFF2-40B4-BE49-F238E27FC236}">
                <a16:creationId xmlns:a16="http://schemas.microsoft.com/office/drawing/2014/main" id="{934EC5AB-023E-07B9-DBB0-1AEBFB542CC5}"/>
              </a:ext>
            </a:extLst>
          </p:cNvPr>
          <p:cNvSpPr>
            <a:spLocks noChangeArrowheads="1"/>
          </p:cNvSpPr>
          <p:nvPr/>
        </p:nvSpPr>
        <p:spPr bwMode="auto">
          <a:xfrm>
            <a:off x="0" y="1432559"/>
            <a:ext cx="781690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3073" name="Picture 1" descr="Output image">
            <a:extLst>
              <a:ext uri="{FF2B5EF4-FFF2-40B4-BE49-F238E27FC236}">
                <a16:creationId xmlns:a16="http://schemas.microsoft.com/office/drawing/2014/main" id="{9D6D535E-3D51-455C-482B-4CCEEBF3D2FF}"/>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 y="1432560"/>
            <a:ext cx="9152749" cy="43738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8499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2E9930-2370-7932-FB6C-84AA7091A62D}"/>
              </a:ext>
            </a:extLst>
          </p:cNvPr>
          <p:cNvSpPr>
            <a:spLocks noGrp="1"/>
          </p:cNvSpPr>
          <p:nvPr>
            <p:ph idx="1"/>
          </p:nvPr>
        </p:nvSpPr>
        <p:spPr>
          <a:xfrm>
            <a:off x="628650" y="512618"/>
            <a:ext cx="7886700" cy="6048957"/>
          </a:xfrm>
        </p:spPr>
        <p:txBody>
          <a:bodyPr>
            <a:normAutofit fontScale="92500" lnSpcReduction="20000"/>
          </a:bodyPr>
          <a:lstStyle/>
          <a:p>
            <a:r>
              <a:rPr lang="en-SG" dirty="0"/>
              <a:t>I believe in God, the Father almighty,</a:t>
            </a:r>
            <a:br>
              <a:rPr lang="en-SG" dirty="0"/>
            </a:br>
            <a:r>
              <a:rPr lang="en-SG" dirty="0"/>
              <a:t>      creator of heaven and earth.</a:t>
            </a:r>
          </a:p>
          <a:p>
            <a:r>
              <a:rPr lang="en-SG" dirty="0"/>
              <a:t>I believe in Jesus Christ, his only Son, our Lord,</a:t>
            </a:r>
            <a:br>
              <a:rPr lang="en-SG" dirty="0"/>
            </a:br>
            <a:r>
              <a:rPr lang="en-SG" dirty="0"/>
              <a:t>      who was conceived by the Holy Spirit</a:t>
            </a:r>
            <a:br>
              <a:rPr lang="en-SG" dirty="0"/>
            </a:br>
            <a:r>
              <a:rPr lang="en-SG" dirty="0"/>
              <a:t>      and born of the virgin Mary.</a:t>
            </a:r>
            <a:br>
              <a:rPr lang="en-SG" dirty="0"/>
            </a:br>
            <a:r>
              <a:rPr lang="en-SG" dirty="0"/>
              <a:t>      He suffered under Pontius Pilate,</a:t>
            </a:r>
            <a:br>
              <a:rPr lang="en-SG" dirty="0"/>
            </a:br>
            <a:r>
              <a:rPr lang="en-SG" dirty="0"/>
              <a:t>      was crucified, died, and was buried;</a:t>
            </a:r>
            <a:br>
              <a:rPr lang="en-SG" dirty="0"/>
            </a:br>
            <a:r>
              <a:rPr lang="en-SG" dirty="0"/>
              <a:t>      he descended to hell.</a:t>
            </a:r>
            <a:br>
              <a:rPr lang="en-SG" dirty="0"/>
            </a:br>
            <a:r>
              <a:rPr lang="en-SG" dirty="0"/>
              <a:t>      The third day he rose again from the dead.</a:t>
            </a:r>
            <a:br>
              <a:rPr lang="en-SG" dirty="0"/>
            </a:br>
            <a:r>
              <a:rPr lang="en-SG" dirty="0"/>
              <a:t>      He ascended to heaven</a:t>
            </a:r>
            <a:br>
              <a:rPr lang="en-SG" dirty="0"/>
            </a:br>
            <a:r>
              <a:rPr lang="en-SG" dirty="0"/>
              <a:t>      and is seated at the right hand of God the Father almighty.</a:t>
            </a:r>
            <a:br>
              <a:rPr lang="en-SG" dirty="0"/>
            </a:br>
            <a:r>
              <a:rPr lang="en-SG" dirty="0"/>
              <a:t>      From there he will come to judge the living and the dead.</a:t>
            </a:r>
          </a:p>
          <a:p>
            <a:r>
              <a:rPr lang="en-SG" dirty="0"/>
              <a:t>I believe in the Holy Spirit,</a:t>
            </a:r>
            <a:br>
              <a:rPr lang="en-SG" dirty="0"/>
            </a:br>
            <a:r>
              <a:rPr lang="en-SG" dirty="0"/>
              <a:t>      the holy catholic* church,</a:t>
            </a:r>
            <a:br>
              <a:rPr lang="en-SG" dirty="0"/>
            </a:br>
            <a:r>
              <a:rPr lang="en-SG" dirty="0"/>
              <a:t>      the communion of saints,</a:t>
            </a:r>
            <a:br>
              <a:rPr lang="en-SG" dirty="0"/>
            </a:br>
            <a:r>
              <a:rPr lang="en-SG" dirty="0"/>
              <a:t>      the forgiveness of sins,</a:t>
            </a:r>
            <a:br>
              <a:rPr lang="en-SG" dirty="0"/>
            </a:br>
            <a:r>
              <a:rPr lang="en-SG" dirty="0"/>
              <a:t>      the resurrection of the body,</a:t>
            </a:r>
            <a:br>
              <a:rPr lang="en-SG" dirty="0"/>
            </a:br>
            <a:r>
              <a:rPr lang="en-SG" dirty="0"/>
              <a:t>      and the life everlasting. Amen.</a:t>
            </a:r>
          </a:p>
          <a:p>
            <a:endParaRPr lang="en-US" dirty="0"/>
          </a:p>
        </p:txBody>
      </p:sp>
      <p:sp>
        <p:nvSpPr>
          <p:cNvPr id="4" name="Slide Number Placeholder 3">
            <a:extLst>
              <a:ext uri="{FF2B5EF4-FFF2-40B4-BE49-F238E27FC236}">
                <a16:creationId xmlns:a16="http://schemas.microsoft.com/office/drawing/2014/main" id="{10B90CB0-F64C-39CC-9F56-C74FAE4DB7EC}"/>
              </a:ext>
            </a:extLst>
          </p:cNvPr>
          <p:cNvSpPr>
            <a:spLocks noGrp="1"/>
          </p:cNvSpPr>
          <p:nvPr>
            <p:ph type="sldNum" sz="quarter" idx="4"/>
          </p:nvPr>
        </p:nvSpPr>
        <p:spPr/>
        <p:txBody>
          <a:bodyPr/>
          <a:lstStyle/>
          <a:p>
            <a:fld id="{092E60C9-588D-E349-8E6F-0B6ABC3027BF}" type="slidenum">
              <a:rPr lang="en-US" smtClean="0"/>
              <a:pPr/>
              <a:t>3</a:t>
            </a:fld>
            <a:endParaRPr lang="en-US" dirty="0"/>
          </a:p>
        </p:txBody>
      </p:sp>
    </p:spTree>
    <p:extLst>
      <p:ext uri="{BB962C8B-B14F-4D97-AF65-F5344CB8AC3E}">
        <p14:creationId xmlns:p14="http://schemas.microsoft.com/office/powerpoint/2010/main" val="9736394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DCB13-CCAB-D5A0-86B9-FFDD913137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6953A1-3227-17B6-E881-C8A353A09995}"/>
              </a:ext>
            </a:extLst>
          </p:cNvPr>
          <p:cNvSpPr>
            <a:spLocks noGrp="1"/>
          </p:cNvSpPr>
          <p:nvPr>
            <p:ph idx="1"/>
          </p:nvPr>
        </p:nvSpPr>
        <p:spPr>
          <a:xfrm>
            <a:off x="628650" y="1518139"/>
            <a:ext cx="7886700" cy="5019487"/>
          </a:xfrm>
        </p:spPr>
        <p:txBody>
          <a:bodyPr>
            <a:normAutofit/>
          </a:bodyPr>
          <a:lstStyle/>
          <a:p>
            <a:pPr marL="571500" indent="-571500">
              <a:buFont typeface="+mj-lt"/>
              <a:buAutoNum type="romanUcPeriod"/>
            </a:pPr>
            <a:r>
              <a:rPr lang="en-US" sz="3200" dirty="0">
                <a:solidFill>
                  <a:schemeClr val="accent2"/>
                </a:solidFill>
              </a:rPr>
              <a:t>Ransom theory</a:t>
            </a:r>
          </a:p>
          <a:p>
            <a:r>
              <a:rPr lang="en-US" dirty="0"/>
              <a:t>Satan conquered Adam and thus became the rightful owner of him and his posterity. Hence, he is called the god and prince of this world. </a:t>
            </a:r>
          </a:p>
          <a:p>
            <a:r>
              <a:rPr lang="en-US" dirty="0"/>
              <a:t>To deliver men from this dreadful bondage, Christ offered Himself as a ransom to Satan. Satan accepted the offer and renounced his right to retain mankind as his slaves. </a:t>
            </a:r>
          </a:p>
          <a:p>
            <a:r>
              <a:rPr lang="en-US" dirty="0"/>
              <a:t>Christ, however, broke the bonds of Satan. Christ being divine, and without sin, could not be held subject to his power.</a:t>
            </a:r>
            <a:r>
              <a:rPr lang="en-SG" sz="3200" dirty="0"/>
              <a:t> </a:t>
            </a:r>
            <a:endParaRPr lang="en-US" sz="3200" dirty="0">
              <a:solidFill>
                <a:schemeClr val="accent2"/>
              </a:solidFill>
            </a:endParaRPr>
          </a:p>
          <a:p>
            <a:pPr marL="571500" indent="-571500">
              <a:buFont typeface="+mj-lt"/>
              <a:buAutoNum type="romanUcPeriod"/>
            </a:pPr>
            <a:endParaRPr lang="en-US" sz="3200" dirty="0">
              <a:solidFill>
                <a:schemeClr val="accent2"/>
              </a:solidFill>
            </a:endParaRPr>
          </a:p>
        </p:txBody>
      </p:sp>
      <p:sp>
        <p:nvSpPr>
          <p:cNvPr id="4" name="TextBox 3">
            <a:extLst>
              <a:ext uri="{FF2B5EF4-FFF2-40B4-BE49-F238E27FC236}">
                <a16:creationId xmlns:a16="http://schemas.microsoft.com/office/drawing/2014/main" id="{83B3C5A9-F47A-6517-30DD-AE749F1D3918}"/>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CB8BA075-206F-FC98-752E-99C46DD96947}"/>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30</a:t>
            </a:fld>
            <a:endParaRPr lang="en-US"/>
          </a:p>
        </p:txBody>
      </p:sp>
      <p:sp>
        <p:nvSpPr>
          <p:cNvPr id="6" name="Title 5">
            <a:extLst>
              <a:ext uri="{FF2B5EF4-FFF2-40B4-BE49-F238E27FC236}">
                <a16:creationId xmlns:a16="http://schemas.microsoft.com/office/drawing/2014/main" id="{035DA866-2621-C43E-7768-2D60BB9C43E7}"/>
              </a:ext>
            </a:extLst>
          </p:cNvPr>
          <p:cNvSpPr>
            <a:spLocks noGrp="1"/>
          </p:cNvSpPr>
          <p:nvPr>
            <p:ph type="title"/>
          </p:nvPr>
        </p:nvSpPr>
        <p:spPr>
          <a:xfrm>
            <a:off x="628650" y="548807"/>
            <a:ext cx="7886700" cy="655153"/>
          </a:xfrm>
        </p:spPr>
        <p:txBody>
          <a:bodyPr/>
          <a:lstStyle/>
          <a:p>
            <a:pPr algn="ctr"/>
            <a:r>
              <a:rPr lang="en-SG" b="0" dirty="0"/>
              <a:t>Which of the first 5 theories is this most closely connected to?</a:t>
            </a:r>
            <a:endParaRPr lang="en-US" dirty="0"/>
          </a:p>
        </p:txBody>
      </p:sp>
    </p:spTree>
    <p:extLst>
      <p:ext uri="{BB962C8B-B14F-4D97-AF65-F5344CB8AC3E}">
        <p14:creationId xmlns:p14="http://schemas.microsoft.com/office/powerpoint/2010/main" val="342378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C5BAC-C289-E26E-D252-B27C0E7C3A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70782F-C2E4-E664-BAB0-574730542AB3}"/>
              </a:ext>
            </a:extLst>
          </p:cNvPr>
          <p:cNvSpPr>
            <a:spLocks noGrp="1"/>
          </p:cNvSpPr>
          <p:nvPr>
            <p:ph idx="1"/>
          </p:nvPr>
        </p:nvSpPr>
        <p:spPr>
          <a:xfrm>
            <a:off x="628650" y="1304779"/>
            <a:ext cx="7886700" cy="5019487"/>
          </a:xfrm>
        </p:spPr>
        <p:txBody>
          <a:bodyPr>
            <a:normAutofit/>
          </a:bodyPr>
          <a:lstStyle/>
          <a:p>
            <a:endParaRPr lang="en-US" sz="3200" dirty="0">
              <a:solidFill>
                <a:schemeClr val="accent2"/>
              </a:solidFill>
            </a:endParaRPr>
          </a:p>
          <a:p>
            <a:pPr marL="571500" indent="-571500">
              <a:buFont typeface="+mj-lt"/>
              <a:buAutoNum type="romanUcPeriod" startAt="2"/>
            </a:pPr>
            <a:r>
              <a:rPr lang="en-US" sz="3200" dirty="0">
                <a:solidFill>
                  <a:schemeClr val="accent2"/>
                </a:solidFill>
              </a:rPr>
              <a:t>Expiation theory</a:t>
            </a:r>
          </a:p>
          <a:p>
            <a:pPr lvl="0"/>
            <a:r>
              <a:rPr lang="en-SG" dirty="0"/>
              <a:t>Humanity’s central problem is guilt and defilement before God.</a:t>
            </a:r>
          </a:p>
          <a:p>
            <a:pPr lvl="0"/>
            <a:r>
              <a:rPr lang="en-SG" dirty="0"/>
              <a:t>Sin needs to be covered, cleansed, or wiped away so that fellowship with God can be restored.</a:t>
            </a:r>
          </a:p>
          <a:p>
            <a:pPr lvl="0"/>
            <a:r>
              <a:rPr lang="en-SG" dirty="0"/>
              <a:t>Christ’s death provides the means by which our sins are removed.</a:t>
            </a:r>
          </a:p>
          <a:p>
            <a:pPr marL="571500" indent="-571500">
              <a:buFont typeface="+mj-lt"/>
              <a:buAutoNum type="romanUcPeriod"/>
            </a:pPr>
            <a:endParaRPr lang="en-US" sz="3200" dirty="0">
              <a:solidFill>
                <a:schemeClr val="accent2"/>
              </a:solidFill>
            </a:endParaRPr>
          </a:p>
        </p:txBody>
      </p:sp>
      <p:sp>
        <p:nvSpPr>
          <p:cNvPr id="4" name="TextBox 3">
            <a:extLst>
              <a:ext uri="{FF2B5EF4-FFF2-40B4-BE49-F238E27FC236}">
                <a16:creationId xmlns:a16="http://schemas.microsoft.com/office/drawing/2014/main" id="{10D96CB3-6888-1034-8F0F-E99F9FD5389A}"/>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CB952594-BE10-FF77-E390-12C2CCDEDCCE}"/>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31</a:t>
            </a:fld>
            <a:endParaRPr lang="en-US"/>
          </a:p>
        </p:txBody>
      </p:sp>
      <p:sp>
        <p:nvSpPr>
          <p:cNvPr id="6" name="Title 5">
            <a:extLst>
              <a:ext uri="{FF2B5EF4-FFF2-40B4-BE49-F238E27FC236}">
                <a16:creationId xmlns:a16="http://schemas.microsoft.com/office/drawing/2014/main" id="{94B8A596-1D53-D717-B81A-5DB3DFD194C3}"/>
              </a:ext>
            </a:extLst>
          </p:cNvPr>
          <p:cNvSpPr>
            <a:spLocks noGrp="1"/>
          </p:cNvSpPr>
          <p:nvPr>
            <p:ph type="title"/>
          </p:nvPr>
        </p:nvSpPr>
        <p:spPr>
          <a:xfrm>
            <a:off x="628650" y="701207"/>
            <a:ext cx="7886700" cy="655153"/>
          </a:xfrm>
        </p:spPr>
        <p:txBody>
          <a:bodyPr/>
          <a:lstStyle/>
          <a:p>
            <a:pPr algn="ctr"/>
            <a:r>
              <a:rPr lang="en-SG" b="0" dirty="0"/>
              <a:t>Which of the first 5 theories is this most closely connected to?</a:t>
            </a:r>
            <a:endParaRPr lang="en-US" dirty="0"/>
          </a:p>
        </p:txBody>
      </p:sp>
    </p:spTree>
    <p:extLst>
      <p:ext uri="{BB962C8B-B14F-4D97-AF65-F5344CB8AC3E}">
        <p14:creationId xmlns:p14="http://schemas.microsoft.com/office/powerpoint/2010/main" val="10997684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EBEDA-1573-1706-F620-0D553C96A2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BFB087-BF09-4B65-76A5-5BEEA64CCCAD}"/>
              </a:ext>
            </a:extLst>
          </p:cNvPr>
          <p:cNvSpPr>
            <a:spLocks noGrp="1"/>
          </p:cNvSpPr>
          <p:nvPr>
            <p:ph idx="1"/>
          </p:nvPr>
        </p:nvSpPr>
        <p:spPr>
          <a:xfrm>
            <a:off x="628650" y="1518139"/>
            <a:ext cx="7886700" cy="5019487"/>
          </a:xfrm>
        </p:spPr>
        <p:txBody>
          <a:bodyPr>
            <a:normAutofit/>
          </a:bodyPr>
          <a:lstStyle/>
          <a:p>
            <a:pPr marL="571500" indent="-571500">
              <a:buFont typeface="+mj-lt"/>
              <a:buAutoNum type="romanUcPeriod"/>
            </a:pPr>
            <a:endParaRPr lang="en-US" sz="3200" dirty="0">
              <a:solidFill>
                <a:schemeClr val="accent2"/>
              </a:solidFill>
            </a:endParaRPr>
          </a:p>
          <a:p>
            <a:pPr marL="571500" indent="-571500">
              <a:buFont typeface="+mj-lt"/>
              <a:buAutoNum type="romanUcPeriod" startAt="3"/>
            </a:pPr>
            <a:r>
              <a:rPr lang="en-US" sz="3200" dirty="0">
                <a:solidFill>
                  <a:schemeClr val="accent2"/>
                </a:solidFill>
              </a:rPr>
              <a:t>Propitiation theory</a:t>
            </a:r>
          </a:p>
          <a:p>
            <a:pPr lvl="0"/>
            <a:r>
              <a:rPr lang="en-SG" dirty="0"/>
              <a:t>Through Jesus’ death, God’s righteous anger against sin is </a:t>
            </a:r>
            <a:r>
              <a:rPr lang="en-SG" i="1" dirty="0"/>
              <a:t>turned away</a:t>
            </a:r>
            <a:r>
              <a:rPr lang="en-SG" dirty="0"/>
              <a:t> (propitiated), so that His favour rests on us instead of His judgment.</a:t>
            </a:r>
          </a:p>
          <a:p>
            <a:pPr lvl="0"/>
            <a:r>
              <a:rPr lang="en-SG" dirty="0"/>
              <a:t>Not only is sin removed (expiation), but God’s wrath is </a:t>
            </a:r>
            <a:r>
              <a:rPr lang="en-SG" i="1" dirty="0"/>
              <a:t>satisfied</a:t>
            </a:r>
            <a:r>
              <a:rPr lang="en-SG" dirty="0"/>
              <a:t>.</a:t>
            </a:r>
          </a:p>
          <a:p>
            <a:pPr marL="571500" indent="-571500">
              <a:buFont typeface="+mj-lt"/>
              <a:buAutoNum type="romanUcPeriod"/>
            </a:pPr>
            <a:endParaRPr lang="en-US" sz="3200" dirty="0">
              <a:solidFill>
                <a:schemeClr val="accent2"/>
              </a:solidFill>
            </a:endParaRPr>
          </a:p>
        </p:txBody>
      </p:sp>
      <p:sp>
        <p:nvSpPr>
          <p:cNvPr id="4" name="TextBox 3">
            <a:extLst>
              <a:ext uri="{FF2B5EF4-FFF2-40B4-BE49-F238E27FC236}">
                <a16:creationId xmlns:a16="http://schemas.microsoft.com/office/drawing/2014/main" id="{85254123-3915-D405-E147-EBB754CDBE03}"/>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2BDB107D-A2BE-E793-7A34-B85501CD3B91}"/>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32</a:t>
            </a:fld>
            <a:endParaRPr lang="en-US"/>
          </a:p>
        </p:txBody>
      </p:sp>
      <p:sp>
        <p:nvSpPr>
          <p:cNvPr id="6" name="Title 5">
            <a:extLst>
              <a:ext uri="{FF2B5EF4-FFF2-40B4-BE49-F238E27FC236}">
                <a16:creationId xmlns:a16="http://schemas.microsoft.com/office/drawing/2014/main" id="{60513E25-354F-34CF-F44B-C9C9C9E94881}"/>
              </a:ext>
            </a:extLst>
          </p:cNvPr>
          <p:cNvSpPr>
            <a:spLocks noGrp="1"/>
          </p:cNvSpPr>
          <p:nvPr>
            <p:ph type="title"/>
          </p:nvPr>
        </p:nvSpPr>
        <p:spPr>
          <a:xfrm>
            <a:off x="628650" y="595890"/>
            <a:ext cx="7886700" cy="655153"/>
          </a:xfrm>
        </p:spPr>
        <p:txBody>
          <a:bodyPr/>
          <a:lstStyle/>
          <a:p>
            <a:pPr algn="ctr"/>
            <a:r>
              <a:rPr lang="en-SG" b="0" dirty="0"/>
              <a:t>Which of the first 5 theories is this most closely connected to?</a:t>
            </a:r>
            <a:endParaRPr lang="en-US" dirty="0"/>
          </a:p>
        </p:txBody>
      </p:sp>
    </p:spTree>
    <p:extLst>
      <p:ext uri="{BB962C8B-B14F-4D97-AF65-F5344CB8AC3E}">
        <p14:creationId xmlns:p14="http://schemas.microsoft.com/office/powerpoint/2010/main" val="27684470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FAD3A-4E72-FC7E-6E91-7AE51B3675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D90E46-3821-65DD-B373-286D753B0823}"/>
              </a:ext>
            </a:extLst>
          </p:cNvPr>
          <p:cNvSpPr>
            <a:spLocks noGrp="1"/>
          </p:cNvSpPr>
          <p:nvPr>
            <p:ph idx="1"/>
          </p:nvPr>
        </p:nvSpPr>
        <p:spPr>
          <a:xfrm>
            <a:off x="628650" y="1518139"/>
            <a:ext cx="7886700" cy="5019487"/>
          </a:xfrm>
        </p:spPr>
        <p:txBody>
          <a:bodyPr>
            <a:normAutofit/>
          </a:bodyPr>
          <a:lstStyle/>
          <a:p>
            <a:endParaRPr lang="en-US" sz="3200" dirty="0">
              <a:solidFill>
                <a:schemeClr val="accent2"/>
              </a:solidFill>
            </a:endParaRPr>
          </a:p>
          <a:p>
            <a:r>
              <a:rPr lang="en-US" sz="3200" dirty="0">
                <a:solidFill>
                  <a:schemeClr val="accent2"/>
                </a:solidFill>
              </a:rPr>
              <a:t>IV. Scapegoat Theory</a:t>
            </a:r>
          </a:p>
          <a:p>
            <a:r>
              <a:rPr lang="en-SG" dirty="0"/>
              <a:t>Draws on the biblical imagery of the scapegoat in Leviticus 16, where, on the Day of Atonement (Yom Kippur), the high priest symbolically placed the sins of Israel onto a goat, which was then sent into the wilderness, carrying away the people’s guilt.</a:t>
            </a:r>
          </a:p>
          <a:p>
            <a:r>
              <a:rPr lang="en-SG" dirty="0"/>
              <a:t>Less about an exact one-to-one transaction of punishment and more about how sin is dealt with for the sake of order, justice, and community stability.</a:t>
            </a:r>
          </a:p>
          <a:p>
            <a:endParaRPr lang="en-US" sz="3200" dirty="0">
              <a:solidFill>
                <a:schemeClr val="accent2"/>
              </a:solidFill>
            </a:endParaRPr>
          </a:p>
        </p:txBody>
      </p:sp>
      <p:sp>
        <p:nvSpPr>
          <p:cNvPr id="4" name="TextBox 3">
            <a:extLst>
              <a:ext uri="{FF2B5EF4-FFF2-40B4-BE49-F238E27FC236}">
                <a16:creationId xmlns:a16="http://schemas.microsoft.com/office/drawing/2014/main" id="{27F3A930-C45C-15F9-4D9E-84CDF129E50C}"/>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3229BDB2-E0D6-AF51-F5C6-041DAE51784B}"/>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33</a:t>
            </a:fld>
            <a:endParaRPr lang="en-US"/>
          </a:p>
        </p:txBody>
      </p:sp>
      <p:sp>
        <p:nvSpPr>
          <p:cNvPr id="6" name="Title 5">
            <a:extLst>
              <a:ext uri="{FF2B5EF4-FFF2-40B4-BE49-F238E27FC236}">
                <a16:creationId xmlns:a16="http://schemas.microsoft.com/office/drawing/2014/main" id="{A1887707-134C-52EA-D6E7-319033911992}"/>
              </a:ext>
            </a:extLst>
          </p:cNvPr>
          <p:cNvSpPr>
            <a:spLocks noGrp="1"/>
          </p:cNvSpPr>
          <p:nvPr>
            <p:ph type="title"/>
          </p:nvPr>
        </p:nvSpPr>
        <p:spPr>
          <a:xfrm>
            <a:off x="628650" y="595890"/>
            <a:ext cx="7886700" cy="655153"/>
          </a:xfrm>
        </p:spPr>
        <p:txBody>
          <a:bodyPr/>
          <a:lstStyle/>
          <a:p>
            <a:pPr algn="ctr"/>
            <a:r>
              <a:rPr lang="en-SG" b="0" dirty="0"/>
              <a:t>Which of the first 5 theories is this most closely connected to?</a:t>
            </a:r>
            <a:endParaRPr lang="en-US" dirty="0"/>
          </a:p>
        </p:txBody>
      </p:sp>
    </p:spTree>
    <p:extLst>
      <p:ext uri="{BB962C8B-B14F-4D97-AF65-F5344CB8AC3E}">
        <p14:creationId xmlns:p14="http://schemas.microsoft.com/office/powerpoint/2010/main" val="41015943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A59CC-64ED-0E0B-593F-F115BD23534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650F47B-5FE1-BEDE-C407-13B75A8B1B60}"/>
              </a:ext>
            </a:extLst>
          </p:cNvPr>
          <p:cNvSpPr>
            <a:spLocks noGrp="1"/>
          </p:cNvSpPr>
          <p:nvPr>
            <p:ph idx="1"/>
          </p:nvPr>
        </p:nvSpPr>
        <p:spPr/>
        <p:txBody>
          <a:bodyPr/>
          <a:lstStyle/>
          <a:p>
            <a:pPr lvl="0"/>
            <a:r>
              <a:rPr lang="en-SG" sz="3200" b="1" dirty="0"/>
              <a:t>Penal Substitution</a:t>
            </a:r>
            <a:r>
              <a:rPr lang="en-SG" sz="3200" dirty="0"/>
              <a:t> = Jesus </a:t>
            </a:r>
            <a:r>
              <a:rPr lang="en-SG" sz="3200" i="1" dirty="0"/>
              <a:t>bears the penalty</a:t>
            </a:r>
            <a:r>
              <a:rPr lang="en-SG" sz="3200" dirty="0"/>
              <a:t> of sin (justice satisfied).</a:t>
            </a:r>
          </a:p>
          <a:p>
            <a:pPr lvl="0"/>
            <a:r>
              <a:rPr lang="en-SG" sz="3200" b="1" dirty="0"/>
              <a:t>Expiation</a:t>
            </a:r>
            <a:r>
              <a:rPr lang="en-SG" sz="3200" dirty="0"/>
              <a:t> = Jesus </a:t>
            </a:r>
            <a:r>
              <a:rPr lang="en-SG" sz="3200" i="1" dirty="0"/>
              <a:t>removes the guilt/defilement</a:t>
            </a:r>
            <a:r>
              <a:rPr lang="en-SG" sz="3200" dirty="0"/>
              <a:t> of sin (cleansing).</a:t>
            </a:r>
          </a:p>
          <a:p>
            <a:pPr lvl="0"/>
            <a:r>
              <a:rPr lang="en-SG" sz="3200" b="1" dirty="0"/>
              <a:t>Propitiation</a:t>
            </a:r>
            <a:r>
              <a:rPr lang="en-SG" sz="3200" dirty="0"/>
              <a:t> = Jesus </a:t>
            </a:r>
            <a:r>
              <a:rPr lang="en-SG" sz="3200" i="1" dirty="0"/>
              <a:t>turns away God’s wrath</a:t>
            </a:r>
            <a:r>
              <a:rPr lang="en-SG" sz="3200" dirty="0"/>
              <a:t> (relational reconciliation).</a:t>
            </a:r>
          </a:p>
          <a:p>
            <a:r>
              <a:rPr lang="en-SG" sz="3200" b="1" dirty="0"/>
              <a:t>Scapegoat</a:t>
            </a:r>
            <a:r>
              <a:rPr lang="en-SG" sz="3200" dirty="0"/>
              <a:t> = Jesus </a:t>
            </a:r>
            <a:r>
              <a:rPr lang="en-SG" sz="3200" i="1" dirty="0"/>
              <a:t>carries sin away</a:t>
            </a:r>
            <a:r>
              <a:rPr lang="en-SG" sz="3200" dirty="0"/>
              <a:t> (removal, corporate imagery).</a:t>
            </a:r>
          </a:p>
          <a:p>
            <a:endParaRPr lang="en-SG" dirty="0"/>
          </a:p>
          <a:p>
            <a:endParaRPr lang="en-SG" dirty="0"/>
          </a:p>
          <a:p>
            <a:pPr lvl="0"/>
            <a:endParaRPr lang="en-SG" dirty="0"/>
          </a:p>
          <a:p>
            <a:endParaRPr lang="en-US" dirty="0"/>
          </a:p>
        </p:txBody>
      </p:sp>
      <p:sp>
        <p:nvSpPr>
          <p:cNvPr id="4" name="Slide Number Placeholder 3">
            <a:extLst>
              <a:ext uri="{FF2B5EF4-FFF2-40B4-BE49-F238E27FC236}">
                <a16:creationId xmlns:a16="http://schemas.microsoft.com/office/drawing/2014/main" id="{EA7828E2-A57C-30CF-1B1C-19B441D4C235}"/>
              </a:ext>
            </a:extLst>
          </p:cNvPr>
          <p:cNvSpPr>
            <a:spLocks noGrp="1"/>
          </p:cNvSpPr>
          <p:nvPr>
            <p:ph type="sldNum" sz="quarter" idx="4"/>
          </p:nvPr>
        </p:nvSpPr>
        <p:spPr/>
        <p:txBody>
          <a:bodyPr/>
          <a:lstStyle/>
          <a:p>
            <a:fld id="{092E60C9-588D-E349-8E6F-0B6ABC3027BF}" type="slidenum">
              <a:rPr lang="en-US" smtClean="0"/>
              <a:pPr/>
              <a:t>34</a:t>
            </a:fld>
            <a:endParaRPr lang="en-US" dirty="0"/>
          </a:p>
        </p:txBody>
      </p:sp>
    </p:spTree>
    <p:extLst>
      <p:ext uri="{BB962C8B-B14F-4D97-AF65-F5344CB8AC3E}">
        <p14:creationId xmlns:p14="http://schemas.microsoft.com/office/powerpoint/2010/main" val="27759267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88F4F-4941-9B0A-2BB0-3E4B7DA07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9A182B-CE1B-3110-6E36-7B3D2901028C}"/>
              </a:ext>
            </a:extLst>
          </p:cNvPr>
          <p:cNvSpPr>
            <a:spLocks noGrp="1"/>
          </p:cNvSpPr>
          <p:nvPr>
            <p:ph type="title"/>
          </p:nvPr>
        </p:nvSpPr>
        <p:spPr/>
        <p:txBody>
          <a:bodyPr/>
          <a:lstStyle/>
          <a:p>
            <a:r>
              <a:rPr lang="en-US" dirty="0">
                <a:solidFill>
                  <a:srgbClr val="FFC000"/>
                </a:solidFill>
              </a:rPr>
              <a:t>Concluding remarks</a:t>
            </a:r>
          </a:p>
        </p:txBody>
      </p:sp>
      <p:sp>
        <p:nvSpPr>
          <p:cNvPr id="3" name="Content Placeholder 2">
            <a:extLst>
              <a:ext uri="{FF2B5EF4-FFF2-40B4-BE49-F238E27FC236}">
                <a16:creationId xmlns:a16="http://schemas.microsoft.com/office/drawing/2014/main" id="{09FA6688-EEE7-9D36-F035-2321B4E5491E}"/>
              </a:ext>
            </a:extLst>
          </p:cNvPr>
          <p:cNvSpPr>
            <a:spLocks noGrp="1"/>
          </p:cNvSpPr>
          <p:nvPr>
            <p:ph idx="1"/>
          </p:nvPr>
        </p:nvSpPr>
        <p:spPr/>
        <p:txBody>
          <a:bodyPr>
            <a:normAutofit lnSpcReduction="10000"/>
          </a:bodyPr>
          <a:lstStyle/>
          <a:p>
            <a:pPr marL="457200" indent="-457200">
              <a:buFont typeface="Arial" panose="020B0604020202020204" pitchFamily="34" charset="0"/>
              <a:buChar char="•"/>
            </a:pPr>
            <a:r>
              <a:rPr lang="en-SG" sz="3200" dirty="0"/>
              <a:t>These atonement theories were very much influenced by the historical and cultural contexts of their times.</a:t>
            </a:r>
          </a:p>
          <a:p>
            <a:pPr marL="457200" indent="-457200">
              <a:buFont typeface="Arial" panose="020B0604020202020204" pitchFamily="34" charset="0"/>
              <a:buChar char="•"/>
            </a:pPr>
            <a:endParaRPr lang="en-SG" sz="3200" dirty="0"/>
          </a:p>
          <a:p>
            <a:pPr marL="457200" indent="-457200">
              <a:buFont typeface="Arial" panose="020B0604020202020204" pitchFamily="34" charset="0"/>
              <a:buChar char="•"/>
            </a:pPr>
            <a:r>
              <a:rPr lang="en-SG" sz="3200" dirty="0"/>
              <a:t>Sometimes, the proponents were responding to other theories which didn’t sit well with them.</a:t>
            </a:r>
          </a:p>
          <a:p>
            <a:pPr marL="457200" indent="-457200">
              <a:buFont typeface="Arial" panose="020B0604020202020204" pitchFamily="34" charset="0"/>
              <a:buChar char="•"/>
            </a:pPr>
            <a:endParaRPr lang="en-SG" sz="3200" dirty="0"/>
          </a:p>
          <a:p>
            <a:pPr marL="457200" indent="-457200">
              <a:buFont typeface="Arial" panose="020B0604020202020204" pitchFamily="34" charset="0"/>
              <a:buChar char="•"/>
            </a:pPr>
            <a:r>
              <a:rPr lang="en-SG" sz="3200" b="1" dirty="0">
                <a:solidFill>
                  <a:srgbClr val="FFC000"/>
                </a:solidFill>
              </a:rPr>
              <a:t>A particular theory should not be presented as a standalone explanation but as one dimension of a fuller atonement theology.</a:t>
            </a:r>
          </a:p>
          <a:p>
            <a:endParaRPr lang="en-SG" dirty="0"/>
          </a:p>
          <a:p>
            <a:pPr lvl="0"/>
            <a:endParaRPr lang="en-SG" dirty="0"/>
          </a:p>
          <a:p>
            <a:endParaRPr lang="en-US" dirty="0"/>
          </a:p>
        </p:txBody>
      </p:sp>
      <p:sp>
        <p:nvSpPr>
          <p:cNvPr id="4" name="Slide Number Placeholder 3">
            <a:extLst>
              <a:ext uri="{FF2B5EF4-FFF2-40B4-BE49-F238E27FC236}">
                <a16:creationId xmlns:a16="http://schemas.microsoft.com/office/drawing/2014/main" id="{B0D107DA-DBDE-6072-8BB2-CD918EDDDAF2}"/>
              </a:ext>
            </a:extLst>
          </p:cNvPr>
          <p:cNvSpPr>
            <a:spLocks noGrp="1"/>
          </p:cNvSpPr>
          <p:nvPr>
            <p:ph type="sldNum" sz="quarter" idx="4"/>
          </p:nvPr>
        </p:nvSpPr>
        <p:spPr/>
        <p:txBody>
          <a:bodyPr/>
          <a:lstStyle/>
          <a:p>
            <a:fld id="{092E60C9-588D-E349-8E6F-0B6ABC3027BF}" type="slidenum">
              <a:rPr lang="en-US" smtClean="0"/>
              <a:pPr/>
              <a:t>35</a:t>
            </a:fld>
            <a:endParaRPr lang="en-US" dirty="0"/>
          </a:p>
        </p:txBody>
      </p:sp>
    </p:spTree>
    <p:extLst>
      <p:ext uri="{BB962C8B-B14F-4D97-AF65-F5344CB8AC3E}">
        <p14:creationId xmlns:p14="http://schemas.microsoft.com/office/powerpoint/2010/main" val="553787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FE916-1A12-F712-64F8-2B38C1CFB065}"/>
              </a:ext>
            </a:extLst>
          </p:cNvPr>
          <p:cNvSpPr>
            <a:spLocks noGrp="1"/>
          </p:cNvSpPr>
          <p:nvPr>
            <p:ph type="title"/>
          </p:nvPr>
        </p:nvSpPr>
        <p:spPr/>
        <p:txBody>
          <a:bodyPr/>
          <a:lstStyle/>
          <a:p>
            <a:r>
              <a:rPr lang="en-US" dirty="0">
                <a:solidFill>
                  <a:srgbClr val="FFC000"/>
                </a:solidFill>
              </a:rPr>
              <a:t>And can it be</a:t>
            </a:r>
          </a:p>
        </p:txBody>
      </p:sp>
      <p:sp>
        <p:nvSpPr>
          <p:cNvPr id="4" name="Slide Number Placeholder 3">
            <a:extLst>
              <a:ext uri="{FF2B5EF4-FFF2-40B4-BE49-F238E27FC236}">
                <a16:creationId xmlns:a16="http://schemas.microsoft.com/office/drawing/2014/main" id="{B34DC587-5E8A-0EC2-5D8C-195BFDE411D0}"/>
              </a:ext>
            </a:extLst>
          </p:cNvPr>
          <p:cNvSpPr>
            <a:spLocks noGrp="1"/>
          </p:cNvSpPr>
          <p:nvPr>
            <p:ph type="sldNum" sz="quarter" idx="4"/>
          </p:nvPr>
        </p:nvSpPr>
        <p:spPr/>
        <p:txBody>
          <a:bodyPr/>
          <a:lstStyle/>
          <a:p>
            <a:fld id="{092E60C9-588D-E349-8E6F-0B6ABC3027BF}" type="slidenum">
              <a:rPr lang="en-US" smtClean="0"/>
              <a:pPr/>
              <a:t>36</a:t>
            </a:fld>
            <a:endParaRPr lang="en-US" dirty="0"/>
          </a:p>
        </p:txBody>
      </p:sp>
      <p:sp>
        <p:nvSpPr>
          <p:cNvPr id="5" name="Rectangle 1">
            <a:extLst>
              <a:ext uri="{FF2B5EF4-FFF2-40B4-BE49-F238E27FC236}">
                <a16:creationId xmlns:a16="http://schemas.microsoft.com/office/drawing/2014/main" id="{2A1AD137-DB75-AF36-3C6B-E6A69980A815}"/>
              </a:ext>
            </a:extLst>
          </p:cNvPr>
          <p:cNvSpPr>
            <a:spLocks noGrp="1" noChangeArrowheads="1"/>
          </p:cNvSpPr>
          <p:nvPr>
            <p:ph idx="1"/>
          </p:nvPr>
        </p:nvSpPr>
        <p:spPr bwMode="auto">
          <a:xfrm>
            <a:off x="628650" y="1525495"/>
            <a:ext cx="7287251" cy="4678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effectLst/>
                <a:latin typeface="Verdana" panose="020B0604030504040204" pitchFamily="34" charset="0"/>
              </a:rPr>
              <a:t>And can it be that I should gain</a:t>
            </a:r>
            <a:br>
              <a:rPr kumimoji="0" lang="en-US" altLang="en-US" b="0" i="0" u="none" strike="noStrike" cap="none" normalizeH="0" baseline="0" dirty="0">
                <a:ln>
                  <a:noFill/>
                </a:ln>
                <a:effectLst/>
                <a:latin typeface="Verdana" panose="020B0604030504040204" pitchFamily="34" charset="0"/>
              </a:rPr>
            </a:br>
            <a:r>
              <a:rPr kumimoji="0" lang="en-US" altLang="en-US" b="0" i="0" u="none" strike="noStrike" cap="none" normalizeH="0" baseline="0" dirty="0">
                <a:ln>
                  <a:noFill/>
                </a:ln>
                <a:effectLst/>
                <a:latin typeface="Verdana" panose="020B0604030504040204" pitchFamily="34" charset="0"/>
              </a:rPr>
              <a:t>An </a:t>
            </a:r>
            <a:r>
              <a:rPr kumimoji="0" lang="en-US" altLang="en-US" b="0" i="0" u="none" strike="noStrike" cap="none" normalizeH="0" baseline="0" dirty="0" err="1">
                <a:ln>
                  <a:noFill/>
                </a:ln>
                <a:effectLst/>
                <a:latin typeface="Verdana" panose="020B0604030504040204" pitchFamily="34" charset="0"/>
              </a:rPr>
              <a:t>int'rest</a:t>
            </a:r>
            <a:r>
              <a:rPr kumimoji="0" lang="en-US" altLang="en-US" b="0" i="0" u="none" strike="noStrike" cap="none" normalizeH="0" baseline="0" dirty="0">
                <a:ln>
                  <a:noFill/>
                </a:ln>
                <a:effectLst/>
                <a:latin typeface="Verdana" panose="020B0604030504040204" pitchFamily="34" charset="0"/>
              </a:rPr>
              <a:t> in the Savior's blood?</a:t>
            </a:r>
            <a:br>
              <a:rPr kumimoji="0" lang="en-US" altLang="en-US" b="0" i="0" u="none" strike="noStrike" cap="none" normalizeH="0" baseline="0" dirty="0">
                <a:ln>
                  <a:noFill/>
                </a:ln>
                <a:effectLst/>
                <a:latin typeface="Verdana" panose="020B0604030504040204" pitchFamily="34" charset="0"/>
              </a:rPr>
            </a:br>
            <a:r>
              <a:rPr kumimoji="0" lang="en-US" altLang="en-US" b="0" i="0" u="none" strike="noStrike" cap="none" normalizeH="0" baseline="0" dirty="0">
                <a:ln>
                  <a:noFill/>
                </a:ln>
                <a:effectLst/>
                <a:latin typeface="Verdana" panose="020B0604030504040204" pitchFamily="34" charset="0"/>
              </a:rPr>
              <a:t>Died He for me, who caused His pain?</a:t>
            </a:r>
            <a:br>
              <a:rPr kumimoji="0" lang="en-US" altLang="en-US" b="0" i="0" u="none" strike="noStrike" cap="none" normalizeH="0" baseline="0" dirty="0">
                <a:ln>
                  <a:noFill/>
                </a:ln>
                <a:effectLst/>
                <a:latin typeface="Verdana" panose="020B0604030504040204" pitchFamily="34" charset="0"/>
              </a:rPr>
            </a:br>
            <a:r>
              <a:rPr kumimoji="0" lang="en-US" altLang="en-US" b="0" i="0" u="none" strike="noStrike" cap="none" normalizeH="0" baseline="0" dirty="0">
                <a:ln>
                  <a:noFill/>
                </a:ln>
                <a:effectLst/>
                <a:latin typeface="Verdana" panose="020B0604030504040204" pitchFamily="34" charset="0"/>
              </a:rPr>
              <a:t>For me, who Him to death pursued?</a:t>
            </a:r>
            <a:br>
              <a:rPr kumimoji="0" lang="en-US" altLang="en-US" b="0" i="0" u="none" strike="noStrike" cap="none" normalizeH="0" baseline="0" dirty="0">
                <a:ln>
                  <a:noFill/>
                </a:ln>
                <a:effectLst/>
                <a:latin typeface="Verdana" panose="020B0604030504040204" pitchFamily="34" charset="0"/>
              </a:rPr>
            </a:br>
            <a:r>
              <a:rPr kumimoji="0" lang="en-US" altLang="en-US" b="0" i="0" u="none" strike="noStrike" cap="none" normalizeH="0" baseline="0" dirty="0">
                <a:ln>
                  <a:noFill/>
                </a:ln>
                <a:effectLst/>
                <a:latin typeface="Verdana" panose="020B0604030504040204" pitchFamily="34" charset="0"/>
              </a:rPr>
              <a:t>Amazing love! how can it be</a:t>
            </a:r>
            <a:br>
              <a:rPr kumimoji="0" lang="en-US" altLang="en-US" b="0" i="0" u="none" strike="noStrike" cap="none" normalizeH="0" baseline="0" dirty="0">
                <a:ln>
                  <a:noFill/>
                </a:ln>
                <a:effectLst/>
                <a:latin typeface="Verdana" panose="020B0604030504040204" pitchFamily="34" charset="0"/>
              </a:rPr>
            </a:br>
            <a:r>
              <a:rPr kumimoji="0" lang="en-US" altLang="en-US" b="0" i="0" u="none" strike="noStrike" cap="none" normalizeH="0" baseline="0" dirty="0">
                <a:ln>
                  <a:noFill/>
                </a:ln>
                <a:effectLst/>
                <a:latin typeface="Verdana" panose="020B0604030504040204" pitchFamily="34" charset="0"/>
              </a:rPr>
              <a:t>That Thou, my God, should die for me?</a:t>
            </a:r>
            <a:br>
              <a:rPr kumimoji="0" lang="en-US" altLang="en-US" b="0" i="0" u="none" strike="noStrike" cap="none" normalizeH="0" baseline="0" dirty="0">
                <a:ln>
                  <a:noFill/>
                </a:ln>
                <a:effectLst/>
                <a:latin typeface="Verdana" panose="020B0604030504040204" pitchFamily="34" charset="0"/>
              </a:rPr>
            </a:br>
            <a:endParaRPr kumimoji="0" lang="en-US" altLang="en-US"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effectLst/>
                <a:latin typeface="Verdana" panose="020B0604030504040204" pitchFamily="34" charset="0"/>
              </a:rPr>
              <a:t>Refrain:</a:t>
            </a:r>
            <a:br>
              <a:rPr kumimoji="0" lang="en-US" altLang="en-US" b="0" i="0" u="none" strike="noStrike" cap="none" normalizeH="0" baseline="0" dirty="0">
                <a:ln>
                  <a:noFill/>
                </a:ln>
                <a:effectLst/>
                <a:latin typeface="Verdana" panose="020B0604030504040204" pitchFamily="34" charset="0"/>
              </a:rPr>
            </a:br>
            <a:r>
              <a:rPr kumimoji="0" lang="en-US" altLang="en-US" b="0" i="0" u="none" strike="noStrike" cap="none" normalizeH="0" baseline="0" dirty="0">
                <a:ln>
                  <a:noFill/>
                </a:ln>
                <a:effectLst/>
                <a:latin typeface="Verdana" panose="020B0604030504040204" pitchFamily="34" charset="0"/>
              </a:rPr>
              <a:t>Amazing love! how can it be</a:t>
            </a:r>
            <a:br>
              <a:rPr kumimoji="0" lang="en-US" altLang="en-US" b="0" i="0" u="none" strike="noStrike" cap="none" normalizeH="0" baseline="0" dirty="0">
                <a:ln>
                  <a:noFill/>
                </a:ln>
                <a:effectLst/>
                <a:latin typeface="Verdana" panose="020B0604030504040204" pitchFamily="34" charset="0"/>
              </a:rPr>
            </a:br>
            <a:r>
              <a:rPr kumimoji="0" lang="en-US" altLang="en-US" b="0" i="0" u="none" strike="noStrike" cap="none" normalizeH="0" baseline="0" dirty="0">
                <a:ln>
                  <a:noFill/>
                </a:ln>
                <a:effectLst/>
                <a:latin typeface="Verdana" panose="020B0604030504040204" pitchFamily="34" charset="0"/>
              </a:rPr>
              <a:t>That Thou, my God, should die for me</a:t>
            </a:r>
            <a:r>
              <a:rPr kumimoji="0" lang="en-US" altLang="en-US" sz="900" b="0" i="0" u="none" strike="noStrike" cap="none" normalizeH="0" baseline="0" dirty="0">
                <a:ln>
                  <a:noFill/>
                </a:ln>
                <a:effectLst/>
                <a:latin typeface="Verdana" panose="020B0604030504040204" pitchFamily="34" charset="0"/>
              </a:rPr>
              <a:t>!</a:t>
            </a:r>
            <a:br>
              <a:rPr kumimoji="0" lang="en-US" altLang="en-US" sz="900" b="0" i="0" u="none" strike="noStrike" cap="none" normalizeH="0" baseline="0" dirty="0">
                <a:ln>
                  <a:noFill/>
                </a:ln>
                <a:effectLst/>
                <a:latin typeface="Verdana" panose="020B0604030504040204" pitchFamily="34" charset="0"/>
              </a:rPr>
            </a:br>
            <a:endParaRPr kumimoji="0" lang="en-US" altLang="en-US" sz="18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31176195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A629E-9679-97E9-1975-B9295A2ED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42A535-34E6-A61D-38F4-0806E5AE569F}"/>
              </a:ext>
            </a:extLst>
          </p:cNvPr>
          <p:cNvSpPr>
            <a:spLocks noGrp="1"/>
          </p:cNvSpPr>
          <p:nvPr>
            <p:ph type="title"/>
          </p:nvPr>
        </p:nvSpPr>
        <p:spPr/>
        <p:txBody>
          <a:bodyPr/>
          <a:lstStyle/>
          <a:p>
            <a:r>
              <a:rPr lang="en-US" dirty="0">
                <a:solidFill>
                  <a:srgbClr val="FFC000"/>
                </a:solidFill>
              </a:rPr>
              <a:t>Nothing but the blood </a:t>
            </a:r>
          </a:p>
        </p:txBody>
      </p:sp>
      <p:sp>
        <p:nvSpPr>
          <p:cNvPr id="4" name="Slide Number Placeholder 3">
            <a:extLst>
              <a:ext uri="{FF2B5EF4-FFF2-40B4-BE49-F238E27FC236}">
                <a16:creationId xmlns:a16="http://schemas.microsoft.com/office/drawing/2014/main" id="{C21D0841-0417-2E89-75A1-DA3165DC7E22}"/>
              </a:ext>
            </a:extLst>
          </p:cNvPr>
          <p:cNvSpPr>
            <a:spLocks noGrp="1"/>
          </p:cNvSpPr>
          <p:nvPr>
            <p:ph type="sldNum" sz="quarter" idx="4"/>
          </p:nvPr>
        </p:nvSpPr>
        <p:spPr/>
        <p:txBody>
          <a:bodyPr/>
          <a:lstStyle/>
          <a:p>
            <a:fld id="{092E60C9-588D-E349-8E6F-0B6ABC3027BF}" type="slidenum">
              <a:rPr lang="en-US" smtClean="0"/>
              <a:pPr/>
              <a:t>37</a:t>
            </a:fld>
            <a:endParaRPr lang="en-US" dirty="0"/>
          </a:p>
        </p:txBody>
      </p:sp>
      <p:sp>
        <p:nvSpPr>
          <p:cNvPr id="5" name="Rectangle 1">
            <a:extLst>
              <a:ext uri="{FF2B5EF4-FFF2-40B4-BE49-F238E27FC236}">
                <a16:creationId xmlns:a16="http://schemas.microsoft.com/office/drawing/2014/main" id="{5FC91CB0-0ADB-9651-E963-643687019D24}"/>
              </a:ext>
            </a:extLst>
          </p:cNvPr>
          <p:cNvSpPr>
            <a:spLocks noGrp="1" noChangeArrowheads="1"/>
          </p:cNvSpPr>
          <p:nvPr>
            <p:ph idx="1"/>
          </p:nvPr>
        </p:nvSpPr>
        <p:spPr bwMode="auto">
          <a:xfrm>
            <a:off x="628650" y="1391758"/>
            <a:ext cx="6168355"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SG" dirty="0">
                <a:latin typeface="Verdana" panose="020B0604030504040204" pitchFamily="34" charset="0"/>
                <a:ea typeface="Verdana" panose="020B0604030504040204" pitchFamily="34" charset="0"/>
                <a:cs typeface="Verdana" panose="020B0604030504040204" pitchFamily="34" charset="0"/>
              </a:rPr>
              <a:t>What can wash away my sin?</a:t>
            </a:r>
            <a:br>
              <a:rPr lang="en-SG" dirty="0">
                <a:latin typeface="Verdana" panose="020B0604030504040204" pitchFamily="34" charset="0"/>
                <a:ea typeface="Verdana" panose="020B0604030504040204" pitchFamily="34" charset="0"/>
                <a:cs typeface="Verdana" panose="020B0604030504040204" pitchFamily="34" charset="0"/>
              </a:rPr>
            </a:br>
            <a:r>
              <a:rPr lang="en-SG" dirty="0">
                <a:latin typeface="Verdana" panose="020B0604030504040204" pitchFamily="34" charset="0"/>
                <a:ea typeface="Verdana" panose="020B0604030504040204" pitchFamily="34" charset="0"/>
                <a:cs typeface="Verdana" panose="020B0604030504040204" pitchFamily="34" charset="0"/>
              </a:rPr>
              <a:t>Nothing but the blood of Jesus;</a:t>
            </a:r>
            <a:br>
              <a:rPr lang="en-SG" dirty="0">
                <a:latin typeface="Verdana" panose="020B0604030504040204" pitchFamily="34" charset="0"/>
                <a:ea typeface="Verdana" panose="020B0604030504040204" pitchFamily="34" charset="0"/>
                <a:cs typeface="Verdana" panose="020B0604030504040204" pitchFamily="34" charset="0"/>
              </a:rPr>
            </a:br>
            <a:r>
              <a:rPr lang="en-SG" dirty="0">
                <a:latin typeface="Verdana" panose="020B0604030504040204" pitchFamily="34" charset="0"/>
                <a:ea typeface="Verdana" panose="020B0604030504040204" pitchFamily="34" charset="0"/>
                <a:cs typeface="Verdana" panose="020B0604030504040204" pitchFamily="34" charset="0"/>
              </a:rPr>
              <a:t>What can make me whole again?</a:t>
            </a:r>
            <a:br>
              <a:rPr lang="en-SG" dirty="0">
                <a:latin typeface="Verdana" panose="020B0604030504040204" pitchFamily="34" charset="0"/>
                <a:ea typeface="Verdana" panose="020B0604030504040204" pitchFamily="34" charset="0"/>
                <a:cs typeface="Verdana" panose="020B0604030504040204" pitchFamily="34" charset="0"/>
              </a:rPr>
            </a:br>
            <a:r>
              <a:rPr lang="en-SG" dirty="0">
                <a:latin typeface="Verdana" panose="020B0604030504040204" pitchFamily="34" charset="0"/>
                <a:ea typeface="Verdana" panose="020B0604030504040204" pitchFamily="34" charset="0"/>
                <a:cs typeface="Verdana" panose="020B0604030504040204" pitchFamily="34" charset="0"/>
              </a:rPr>
              <a:t>Nothing but the blood of Jesus.</a:t>
            </a:r>
          </a:p>
          <a:p>
            <a:endParaRPr lang="en-SG" i="1" dirty="0">
              <a:latin typeface="Verdana" panose="020B0604030504040204" pitchFamily="34" charset="0"/>
              <a:ea typeface="Verdana" panose="020B0604030504040204" pitchFamily="34" charset="0"/>
              <a:cs typeface="Verdana" panose="020B0604030504040204" pitchFamily="34" charset="0"/>
            </a:endParaRPr>
          </a:p>
          <a:p>
            <a:r>
              <a:rPr lang="en-SG" i="1" dirty="0">
                <a:latin typeface="Verdana" panose="020B0604030504040204" pitchFamily="34" charset="0"/>
                <a:ea typeface="Verdana" panose="020B0604030504040204" pitchFamily="34" charset="0"/>
                <a:cs typeface="Verdana" panose="020B0604030504040204" pitchFamily="34" charset="0"/>
              </a:rPr>
              <a:t>Refrain:</a:t>
            </a:r>
            <a:br>
              <a:rPr lang="en-SG" dirty="0">
                <a:latin typeface="Verdana" panose="020B0604030504040204" pitchFamily="34" charset="0"/>
                <a:ea typeface="Verdana" panose="020B0604030504040204" pitchFamily="34" charset="0"/>
                <a:cs typeface="Verdana" panose="020B0604030504040204" pitchFamily="34" charset="0"/>
              </a:rPr>
            </a:br>
            <a:r>
              <a:rPr lang="en-SG" dirty="0">
                <a:latin typeface="Verdana" panose="020B0604030504040204" pitchFamily="34" charset="0"/>
                <a:ea typeface="Verdana" panose="020B0604030504040204" pitchFamily="34" charset="0"/>
                <a:cs typeface="Verdana" panose="020B0604030504040204" pitchFamily="34" charset="0"/>
              </a:rPr>
              <a:t>Oh! precious is the flow</a:t>
            </a:r>
            <a:br>
              <a:rPr lang="en-SG" dirty="0">
                <a:latin typeface="Verdana" panose="020B0604030504040204" pitchFamily="34" charset="0"/>
                <a:ea typeface="Verdana" panose="020B0604030504040204" pitchFamily="34" charset="0"/>
                <a:cs typeface="Verdana" panose="020B0604030504040204" pitchFamily="34" charset="0"/>
              </a:rPr>
            </a:br>
            <a:r>
              <a:rPr lang="en-SG" dirty="0">
                <a:latin typeface="Verdana" panose="020B0604030504040204" pitchFamily="34" charset="0"/>
                <a:ea typeface="Verdana" panose="020B0604030504040204" pitchFamily="34" charset="0"/>
                <a:cs typeface="Verdana" panose="020B0604030504040204" pitchFamily="34" charset="0"/>
              </a:rPr>
              <a:t>That makes me white as snow;</a:t>
            </a:r>
            <a:br>
              <a:rPr lang="en-SG" dirty="0">
                <a:latin typeface="Verdana" panose="020B0604030504040204" pitchFamily="34" charset="0"/>
                <a:ea typeface="Verdana" panose="020B0604030504040204" pitchFamily="34" charset="0"/>
                <a:cs typeface="Verdana" panose="020B0604030504040204" pitchFamily="34" charset="0"/>
              </a:rPr>
            </a:br>
            <a:r>
              <a:rPr lang="en-SG" dirty="0">
                <a:latin typeface="Verdana" panose="020B0604030504040204" pitchFamily="34" charset="0"/>
                <a:ea typeface="Verdana" panose="020B0604030504040204" pitchFamily="34" charset="0"/>
                <a:cs typeface="Verdana" panose="020B0604030504040204" pitchFamily="34" charset="0"/>
              </a:rPr>
              <a:t>No other fount I know,</a:t>
            </a:r>
            <a:br>
              <a:rPr lang="en-SG" dirty="0">
                <a:latin typeface="Verdana" panose="020B0604030504040204" pitchFamily="34" charset="0"/>
                <a:ea typeface="Verdana" panose="020B0604030504040204" pitchFamily="34" charset="0"/>
                <a:cs typeface="Verdana" panose="020B0604030504040204" pitchFamily="34" charset="0"/>
              </a:rPr>
            </a:br>
            <a:r>
              <a:rPr lang="en-SG" dirty="0">
                <a:latin typeface="Verdana" panose="020B0604030504040204" pitchFamily="34" charset="0"/>
                <a:ea typeface="Verdana" panose="020B0604030504040204" pitchFamily="34" charset="0"/>
                <a:cs typeface="Verdana" panose="020B0604030504040204" pitchFamily="34" charset="0"/>
              </a:rPr>
              <a:t>Nothing but the blood of Jesus.</a:t>
            </a:r>
          </a:p>
        </p:txBody>
      </p:sp>
    </p:spTree>
    <p:extLst>
      <p:ext uri="{BB962C8B-B14F-4D97-AF65-F5344CB8AC3E}">
        <p14:creationId xmlns:p14="http://schemas.microsoft.com/office/powerpoint/2010/main" val="22947607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94D3F-8F4F-475C-E121-1EC3DB77FE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41EC16-0E44-449B-4FDF-87D026CFAB15}"/>
              </a:ext>
            </a:extLst>
          </p:cNvPr>
          <p:cNvSpPr>
            <a:spLocks noGrp="1"/>
          </p:cNvSpPr>
          <p:nvPr>
            <p:ph type="title"/>
          </p:nvPr>
        </p:nvSpPr>
        <p:spPr/>
        <p:txBody>
          <a:bodyPr/>
          <a:lstStyle/>
          <a:p>
            <a:r>
              <a:rPr lang="en-US" dirty="0">
                <a:solidFill>
                  <a:srgbClr val="FFC000"/>
                </a:solidFill>
              </a:rPr>
              <a:t>In Christ alone</a:t>
            </a:r>
          </a:p>
        </p:txBody>
      </p:sp>
      <p:sp>
        <p:nvSpPr>
          <p:cNvPr id="4" name="Slide Number Placeholder 3">
            <a:extLst>
              <a:ext uri="{FF2B5EF4-FFF2-40B4-BE49-F238E27FC236}">
                <a16:creationId xmlns:a16="http://schemas.microsoft.com/office/drawing/2014/main" id="{03FD9872-9F04-0355-2AEB-73C393DC7FCC}"/>
              </a:ext>
            </a:extLst>
          </p:cNvPr>
          <p:cNvSpPr>
            <a:spLocks noGrp="1"/>
          </p:cNvSpPr>
          <p:nvPr>
            <p:ph type="sldNum" sz="quarter" idx="4"/>
          </p:nvPr>
        </p:nvSpPr>
        <p:spPr/>
        <p:txBody>
          <a:bodyPr/>
          <a:lstStyle/>
          <a:p>
            <a:fld id="{092E60C9-588D-E349-8E6F-0B6ABC3027BF}" type="slidenum">
              <a:rPr lang="en-US" smtClean="0"/>
              <a:pPr/>
              <a:t>38</a:t>
            </a:fld>
            <a:endParaRPr lang="en-US" dirty="0"/>
          </a:p>
        </p:txBody>
      </p:sp>
      <p:sp>
        <p:nvSpPr>
          <p:cNvPr id="6" name="Rectangle 2">
            <a:extLst>
              <a:ext uri="{FF2B5EF4-FFF2-40B4-BE49-F238E27FC236}">
                <a16:creationId xmlns:a16="http://schemas.microsoft.com/office/drawing/2014/main" id="{C2E85266-0BC2-4E2D-29FE-EDDEE8E316EF}"/>
              </a:ext>
            </a:extLst>
          </p:cNvPr>
          <p:cNvSpPr>
            <a:spLocks noGrp="1" noChangeArrowheads="1"/>
          </p:cNvSpPr>
          <p:nvPr>
            <p:ph idx="1"/>
          </p:nvPr>
        </p:nvSpPr>
        <p:spPr bwMode="auto">
          <a:xfrm>
            <a:off x="628650" y="1606898"/>
            <a:ext cx="717549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In Christ alone, who took on flesh</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Fullness of God in helpless babe</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This gift of love and righteousness</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Scorned by the ones He came to save</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err="1">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'Til</a:t>
            </a: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 on that cross as Jesus died</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The wrath of God was satisfied</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For every sin on Him was laid</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Here in the death of Christ I live, I live</a:t>
            </a:r>
            <a:endPar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2541689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E1892-2476-E67D-D0D5-0172784CA8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76F7E9-25B2-6DCB-D48A-95F36661A3B6}"/>
              </a:ext>
            </a:extLst>
          </p:cNvPr>
          <p:cNvSpPr>
            <a:spLocks noGrp="1"/>
          </p:cNvSpPr>
          <p:nvPr>
            <p:ph type="title"/>
          </p:nvPr>
        </p:nvSpPr>
        <p:spPr/>
        <p:txBody>
          <a:bodyPr/>
          <a:lstStyle/>
          <a:p>
            <a:r>
              <a:rPr lang="en-US" dirty="0">
                <a:solidFill>
                  <a:srgbClr val="FFC000"/>
                </a:solidFill>
              </a:rPr>
              <a:t>In Christ alone</a:t>
            </a:r>
          </a:p>
        </p:txBody>
      </p:sp>
      <p:sp>
        <p:nvSpPr>
          <p:cNvPr id="4" name="Slide Number Placeholder 3">
            <a:extLst>
              <a:ext uri="{FF2B5EF4-FFF2-40B4-BE49-F238E27FC236}">
                <a16:creationId xmlns:a16="http://schemas.microsoft.com/office/drawing/2014/main" id="{F42D7B95-28A6-8091-CD59-B60E12C1397A}"/>
              </a:ext>
            </a:extLst>
          </p:cNvPr>
          <p:cNvSpPr>
            <a:spLocks noGrp="1"/>
          </p:cNvSpPr>
          <p:nvPr>
            <p:ph type="sldNum" sz="quarter" idx="4"/>
          </p:nvPr>
        </p:nvSpPr>
        <p:spPr/>
        <p:txBody>
          <a:bodyPr/>
          <a:lstStyle/>
          <a:p>
            <a:fld id="{092E60C9-588D-E349-8E6F-0B6ABC3027BF}" type="slidenum">
              <a:rPr lang="en-US" smtClean="0"/>
              <a:pPr/>
              <a:t>39</a:t>
            </a:fld>
            <a:endParaRPr lang="en-US" dirty="0"/>
          </a:p>
        </p:txBody>
      </p:sp>
      <p:sp>
        <p:nvSpPr>
          <p:cNvPr id="3" name="Rectangle 1">
            <a:extLst>
              <a:ext uri="{FF2B5EF4-FFF2-40B4-BE49-F238E27FC236}">
                <a16:creationId xmlns:a16="http://schemas.microsoft.com/office/drawing/2014/main" id="{818B2DE4-E9B3-3768-E4D1-60AB2AE48701}"/>
              </a:ext>
            </a:extLst>
          </p:cNvPr>
          <p:cNvSpPr>
            <a:spLocks noGrp="1" noChangeArrowheads="1"/>
          </p:cNvSpPr>
          <p:nvPr>
            <p:ph idx="1"/>
          </p:nvPr>
        </p:nvSpPr>
        <p:spPr bwMode="auto">
          <a:xfrm>
            <a:off x="628650" y="1155826"/>
            <a:ext cx="7467109" cy="44415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85698"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There in the ground His body lay</a:t>
            </a:r>
            <a:b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Light of the world by darkness slain</a:t>
            </a:r>
            <a:b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Then bursting forth in glorious Day</a:t>
            </a:r>
            <a:b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Up from the grave He rose again</a:t>
            </a:r>
            <a:b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And as He stands in victory</a:t>
            </a:r>
            <a:b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Sin's curse has lost its grip on me</a:t>
            </a:r>
            <a:b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For I am His and He is mine</a:t>
            </a:r>
            <a:b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Bought with the precious blood of Christ</a:t>
            </a:r>
            <a:endPar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endPar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55922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41A89-5673-BA70-1FA0-1E084B9302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1D33F7-5F25-AA00-E9BE-06032DBC42AF}"/>
              </a:ext>
            </a:extLst>
          </p:cNvPr>
          <p:cNvSpPr>
            <a:spLocks noGrp="1"/>
          </p:cNvSpPr>
          <p:nvPr>
            <p:ph type="title"/>
          </p:nvPr>
        </p:nvSpPr>
        <p:spPr/>
        <p:txBody>
          <a:bodyPr/>
          <a:lstStyle/>
          <a:p>
            <a:r>
              <a:rPr lang="en-US" dirty="0">
                <a:solidFill>
                  <a:srgbClr val="FFFF00"/>
                </a:solidFill>
              </a:rPr>
              <a:t>Recapitulation</a:t>
            </a:r>
          </a:p>
        </p:txBody>
      </p:sp>
      <p:sp>
        <p:nvSpPr>
          <p:cNvPr id="3" name="Content Placeholder 2">
            <a:extLst>
              <a:ext uri="{FF2B5EF4-FFF2-40B4-BE49-F238E27FC236}">
                <a16:creationId xmlns:a16="http://schemas.microsoft.com/office/drawing/2014/main" id="{558A03CE-1FFD-521D-4B51-5C68B296E64F}"/>
              </a:ext>
            </a:extLst>
          </p:cNvPr>
          <p:cNvSpPr>
            <a:spLocks noGrp="1"/>
          </p:cNvSpPr>
          <p:nvPr>
            <p:ph idx="1"/>
          </p:nvPr>
        </p:nvSpPr>
        <p:spPr>
          <a:xfrm>
            <a:off x="628650" y="811559"/>
            <a:ext cx="7886700" cy="5659734"/>
          </a:xfrm>
        </p:spPr>
        <p:txBody>
          <a:bodyPr>
            <a:normAutofit fontScale="92500" lnSpcReduction="10000"/>
          </a:bodyPr>
          <a:lstStyle/>
          <a:p>
            <a:endParaRPr lang="en-US" sz="3200" dirty="0">
              <a:solidFill>
                <a:srgbClr val="FFC000"/>
              </a:solidFill>
            </a:endParaRPr>
          </a:p>
          <a:p>
            <a:pPr marL="514350" lvl="0" indent="-514350">
              <a:buFont typeface="+mj-lt"/>
              <a:buAutoNum type="arabicPeriod"/>
            </a:pPr>
            <a:r>
              <a:rPr lang="en-US" dirty="0"/>
              <a:t>Why are creeds important?</a:t>
            </a:r>
          </a:p>
          <a:p>
            <a:pPr marL="514350" lvl="0" indent="-514350">
              <a:buFont typeface="+mj-lt"/>
              <a:buAutoNum type="arabicPeriod"/>
            </a:pPr>
            <a:endParaRPr lang="en-US" dirty="0"/>
          </a:p>
          <a:p>
            <a:pPr marL="514350" lvl="0" indent="-514350">
              <a:buFont typeface="+mj-lt"/>
              <a:buAutoNum type="arabicPeriod"/>
            </a:pPr>
            <a:r>
              <a:rPr lang="en-US" dirty="0"/>
              <a:t>Structure of the Apostles’ Creed</a:t>
            </a:r>
          </a:p>
          <a:p>
            <a:pPr marL="514350" lvl="0" indent="-514350">
              <a:buFont typeface="+mj-lt"/>
              <a:buAutoNum type="arabicPeriod"/>
            </a:pPr>
            <a:endParaRPr lang="en-US" dirty="0"/>
          </a:p>
          <a:p>
            <a:pPr marL="514350" lvl="0" indent="-514350">
              <a:buFont typeface="+mj-lt"/>
              <a:buAutoNum type="arabicPeriod"/>
            </a:pPr>
            <a:r>
              <a:rPr lang="en-US" dirty="0"/>
              <a:t>I believe – faith </a:t>
            </a:r>
          </a:p>
          <a:p>
            <a:pPr marL="514350" lvl="0" indent="-514350">
              <a:buFont typeface="+mj-lt"/>
              <a:buAutoNum type="arabicPeriod"/>
            </a:pPr>
            <a:endParaRPr lang="en-US" dirty="0"/>
          </a:p>
          <a:p>
            <a:pPr marL="514350" lvl="0" indent="-514350">
              <a:buFont typeface="+mj-lt"/>
              <a:buAutoNum type="arabicPeriod"/>
            </a:pPr>
            <a:r>
              <a:rPr lang="en-US" dirty="0"/>
              <a:t>Father Almighty, Creator of heaven and earth – immanent vs. transcendent </a:t>
            </a:r>
          </a:p>
          <a:p>
            <a:pPr marL="514350" lvl="0" indent="-514350">
              <a:buFont typeface="+mj-lt"/>
              <a:buAutoNum type="arabicPeriod"/>
            </a:pPr>
            <a:endParaRPr lang="en-US" dirty="0"/>
          </a:p>
          <a:p>
            <a:pPr marL="514350" lvl="0" indent="-514350">
              <a:buFont typeface="+mj-lt"/>
              <a:buAutoNum type="arabicPeriod"/>
            </a:pPr>
            <a:r>
              <a:rPr lang="en-US" dirty="0"/>
              <a:t>Jesus as fully God and fully man</a:t>
            </a:r>
            <a:endParaRPr lang="en-SG" dirty="0"/>
          </a:p>
          <a:p>
            <a:r>
              <a:rPr lang="en-SG" i="1" dirty="0"/>
              <a:t> </a:t>
            </a:r>
            <a:endParaRPr lang="en-SG" dirty="0"/>
          </a:p>
          <a:p>
            <a:endParaRPr lang="en-US" dirty="0"/>
          </a:p>
        </p:txBody>
      </p:sp>
      <p:sp>
        <p:nvSpPr>
          <p:cNvPr id="4" name="Slide Number Placeholder 3">
            <a:extLst>
              <a:ext uri="{FF2B5EF4-FFF2-40B4-BE49-F238E27FC236}">
                <a16:creationId xmlns:a16="http://schemas.microsoft.com/office/drawing/2014/main" id="{39DEAAE4-80EB-797E-DA0C-A8B448519FAD}"/>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4</a:t>
            </a:fld>
            <a:endParaRPr lang="en-US"/>
          </a:p>
        </p:txBody>
      </p:sp>
    </p:spTree>
    <p:extLst>
      <p:ext uri="{BB962C8B-B14F-4D97-AF65-F5344CB8AC3E}">
        <p14:creationId xmlns:p14="http://schemas.microsoft.com/office/powerpoint/2010/main" val="33132715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0DC3B-9EC0-B71F-FDD6-9354D78A5A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602128-2728-CD65-9D90-D7B7178C2858}"/>
              </a:ext>
            </a:extLst>
          </p:cNvPr>
          <p:cNvSpPr>
            <a:spLocks noGrp="1"/>
          </p:cNvSpPr>
          <p:nvPr>
            <p:ph type="title"/>
          </p:nvPr>
        </p:nvSpPr>
        <p:spPr/>
        <p:txBody>
          <a:bodyPr/>
          <a:lstStyle/>
          <a:p>
            <a:r>
              <a:rPr lang="en-US" dirty="0">
                <a:solidFill>
                  <a:srgbClr val="FFC000"/>
                </a:solidFill>
              </a:rPr>
              <a:t>My living hope</a:t>
            </a:r>
          </a:p>
        </p:txBody>
      </p:sp>
      <p:sp>
        <p:nvSpPr>
          <p:cNvPr id="4" name="Slide Number Placeholder 3">
            <a:extLst>
              <a:ext uri="{FF2B5EF4-FFF2-40B4-BE49-F238E27FC236}">
                <a16:creationId xmlns:a16="http://schemas.microsoft.com/office/drawing/2014/main" id="{9AF193CC-2834-2C75-379C-12E6E761CC76}"/>
              </a:ext>
            </a:extLst>
          </p:cNvPr>
          <p:cNvSpPr>
            <a:spLocks noGrp="1"/>
          </p:cNvSpPr>
          <p:nvPr>
            <p:ph type="sldNum" sz="quarter" idx="4"/>
          </p:nvPr>
        </p:nvSpPr>
        <p:spPr/>
        <p:txBody>
          <a:bodyPr/>
          <a:lstStyle/>
          <a:p>
            <a:fld id="{092E60C9-588D-E349-8E6F-0B6ABC3027BF}" type="slidenum">
              <a:rPr lang="en-US" smtClean="0"/>
              <a:pPr/>
              <a:t>40</a:t>
            </a:fld>
            <a:endParaRPr lang="en-US" dirty="0"/>
          </a:p>
        </p:txBody>
      </p:sp>
      <p:sp>
        <p:nvSpPr>
          <p:cNvPr id="7" name="Rectangle 3">
            <a:extLst>
              <a:ext uri="{FF2B5EF4-FFF2-40B4-BE49-F238E27FC236}">
                <a16:creationId xmlns:a16="http://schemas.microsoft.com/office/drawing/2014/main" id="{A9ECFE86-6B5A-6DD6-9241-6A10454913EA}"/>
              </a:ext>
            </a:extLst>
          </p:cNvPr>
          <p:cNvSpPr>
            <a:spLocks noGrp="1" noChangeArrowheads="1"/>
          </p:cNvSpPr>
          <p:nvPr>
            <p:ph idx="1"/>
          </p:nvPr>
        </p:nvSpPr>
        <p:spPr bwMode="auto">
          <a:xfrm>
            <a:off x="628650" y="1376373"/>
            <a:ext cx="772153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Who could imagine so great a mercy?</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What heart could fathom such boundless grace?</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The God of ages stepped down from glory</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To wear my sin and bear my shame</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The cross has spoken, I am forgiven</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The king of kings calls me His own</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Beautiful savior, I'm Yours forever</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Jesus Christ, my living hope</a:t>
            </a:r>
            <a:endPar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877219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4C049-5D13-9DF6-4D5C-F2D2865CE7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A3778C-03D4-6E4F-F988-F6C70F7CC19A}"/>
              </a:ext>
            </a:extLst>
          </p:cNvPr>
          <p:cNvSpPr>
            <a:spLocks noGrp="1"/>
          </p:cNvSpPr>
          <p:nvPr>
            <p:ph type="title"/>
          </p:nvPr>
        </p:nvSpPr>
        <p:spPr/>
        <p:txBody>
          <a:bodyPr/>
          <a:lstStyle/>
          <a:p>
            <a:r>
              <a:rPr lang="en-US" dirty="0">
                <a:solidFill>
                  <a:srgbClr val="FFC000"/>
                </a:solidFill>
              </a:rPr>
              <a:t>My </a:t>
            </a:r>
            <a:r>
              <a:rPr lang="en-US">
                <a:solidFill>
                  <a:srgbClr val="FFC000"/>
                </a:solidFill>
              </a:rPr>
              <a:t>living hope</a:t>
            </a:r>
            <a:endParaRPr lang="en-US" dirty="0">
              <a:solidFill>
                <a:srgbClr val="FFC000"/>
              </a:solidFill>
            </a:endParaRPr>
          </a:p>
        </p:txBody>
      </p:sp>
      <p:sp>
        <p:nvSpPr>
          <p:cNvPr id="4" name="Slide Number Placeholder 3">
            <a:extLst>
              <a:ext uri="{FF2B5EF4-FFF2-40B4-BE49-F238E27FC236}">
                <a16:creationId xmlns:a16="http://schemas.microsoft.com/office/drawing/2014/main" id="{8804BA66-2C38-0A74-3340-483912F8683A}"/>
              </a:ext>
            </a:extLst>
          </p:cNvPr>
          <p:cNvSpPr>
            <a:spLocks noGrp="1"/>
          </p:cNvSpPr>
          <p:nvPr>
            <p:ph type="sldNum" sz="quarter" idx="4"/>
          </p:nvPr>
        </p:nvSpPr>
        <p:spPr/>
        <p:txBody>
          <a:bodyPr/>
          <a:lstStyle/>
          <a:p>
            <a:fld id="{092E60C9-588D-E349-8E6F-0B6ABC3027BF}" type="slidenum">
              <a:rPr lang="en-US" smtClean="0"/>
              <a:pPr/>
              <a:t>41</a:t>
            </a:fld>
            <a:endParaRPr lang="en-US" dirty="0"/>
          </a:p>
        </p:txBody>
      </p:sp>
      <p:sp>
        <p:nvSpPr>
          <p:cNvPr id="5" name="Rectangle 2">
            <a:extLst>
              <a:ext uri="{FF2B5EF4-FFF2-40B4-BE49-F238E27FC236}">
                <a16:creationId xmlns:a16="http://schemas.microsoft.com/office/drawing/2014/main" id="{93DED2CA-578C-2C92-30D1-7F6265A30FBA}"/>
              </a:ext>
            </a:extLst>
          </p:cNvPr>
          <p:cNvSpPr>
            <a:spLocks noGrp="1" noChangeArrowheads="1"/>
          </p:cNvSpPr>
          <p:nvPr>
            <p:ph idx="1"/>
          </p:nvPr>
        </p:nvSpPr>
        <p:spPr bwMode="auto">
          <a:xfrm>
            <a:off x="628650" y="1552188"/>
            <a:ext cx="7930504"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Hallelujah, praise the One who set me free</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Hallelujah, death has lost its grip on me</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You have broken every chain</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There's salvation in Your name</a:t>
            </a:r>
            <a:br>
              <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br>
            <a:r>
              <a:rPr kumimoji="0" lang="en-US" altLang="en-US" b="0" i="0" u="none" strike="noStrike" cap="none" normalizeH="0" baseline="0" dirty="0">
                <a:ln>
                  <a:noFill/>
                </a:ln>
                <a:solidFill>
                  <a:srgbClr val="E8E8E8"/>
                </a:solidFill>
                <a:effectLst/>
                <a:latin typeface="Verdana" panose="020B0604030504040204" pitchFamily="34" charset="0"/>
                <a:ea typeface="Verdana" panose="020B0604030504040204" pitchFamily="34" charset="0"/>
                <a:cs typeface="Verdana" panose="020B0604030504040204" pitchFamily="34" charset="0"/>
              </a:rPr>
              <a:t>Jesus Christ, my living hope</a:t>
            </a:r>
            <a:endParaRPr kumimoji="0" lang="en-US" altLang="en-US"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528089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4B486-3ACC-077D-D648-D2D73BD8D6E5}"/>
              </a:ext>
            </a:extLst>
          </p:cNvPr>
          <p:cNvSpPr>
            <a:spLocks noGrp="1"/>
          </p:cNvSpPr>
          <p:nvPr>
            <p:ph type="ctrTitle"/>
          </p:nvPr>
        </p:nvSpPr>
        <p:spPr/>
        <p:txBody>
          <a:bodyPr/>
          <a:lstStyle/>
          <a:p>
            <a:r>
              <a:rPr lang="en-US" dirty="0"/>
              <a:t>Pause.</a:t>
            </a:r>
          </a:p>
        </p:txBody>
      </p:sp>
    </p:spTree>
    <p:extLst>
      <p:ext uri="{BB962C8B-B14F-4D97-AF65-F5344CB8AC3E}">
        <p14:creationId xmlns:p14="http://schemas.microsoft.com/office/powerpoint/2010/main" val="19875971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4B5D7-5D91-B8EC-C484-7DAE930E0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8DD54A-AB9C-A35A-9E13-01DFCFB52760}"/>
              </a:ext>
            </a:extLst>
          </p:cNvPr>
          <p:cNvSpPr>
            <a:spLocks noGrp="1"/>
          </p:cNvSpPr>
          <p:nvPr>
            <p:ph type="ctrTitle"/>
          </p:nvPr>
        </p:nvSpPr>
        <p:spPr/>
        <p:txBody>
          <a:bodyPr>
            <a:normAutofit fontScale="90000"/>
          </a:bodyPr>
          <a:lstStyle/>
          <a:p>
            <a:r>
              <a:rPr lang="en-US" dirty="0"/>
              <a:t>CREDO 3: Atonement </a:t>
            </a:r>
            <a:br>
              <a:rPr lang="en-US" dirty="0"/>
            </a:br>
            <a:r>
              <a:rPr lang="en-US" dirty="0"/>
              <a:t>‘suffered under Pontius Pilate, was crucified, died, and was buried; </a:t>
            </a:r>
            <a:r>
              <a:rPr lang="en-US" strike="sngStrike" dirty="0">
                <a:solidFill>
                  <a:srgbClr val="FFC000"/>
                </a:solidFill>
              </a:rPr>
              <a:t>he descended into hell</a:t>
            </a:r>
            <a:r>
              <a:rPr lang="en-US" strike="sngStrike" dirty="0"/>
              <a:t>.</a:t>
            </a:r>
            <a:r>
              <a:rPr lang="en-US" dirty="0"/>
              <a:t>’</a:t>
            </a:r>
          </a:p>
        </p:txBody>
      </p:sp>
    </p:spTree>
    <p:extLst>
      <p:ext uri="{BB962C8B-B14F-4D97-AF65-F5344CB8AC3E}">
        <p14:creationId xmlns:p14="http://schemas.microsoft.com/office/powerpoint/2010/main" val="39902907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46EA2-5136-FA72-093E-8BCA1B79251B}"/>
              </a:ext>
            </a:extLst>
          </p:cNvPr>
          <p:cNvSpPr>
            <a:spLocks noGrp="1"/>
          </p:cNvSpPr>
          <p:nvPr>
            <p:ph type="title"/>
          </p:nvPr>
        </p:nvSpPr>
        <p:spPr>
          <a:xfrm>
            <a:off x="628650" y="533567"/>
            <a:ext cx="7886700" cy="655153"/>
          </a:xfrm>
        </p:spPr>
        <p:txBody>
          <a:bodyPr/>
          <a:lstStyle/>
          <a:p>
            <a:r>
              <a:rPr lang="en-US" dirty="0"/>
              <a:t>B. Why did we remove the clause </a:t>
            </a:r>
            <a:r>
              <a:rPr lang="en-US" dirty="0">
                <a:solidFill>
                  <a:srgbClr val="FFC000"/>
                </a:solidFill>
              </a:rPr>
              <a:t>‘he descended into hell’</a:t>
            </a:r>
            <a:r>
              <a:rPr lang="en-US" dirty="0"/>
              <a:t>?</a:t>
            </a:r>
          </a:p>
        </p:txBody>
      </p:sp>
      <p:sp>
        <p:nvSpPr>
          <p:cNvPr id="3" name="Content Placeholder 2">
            <a:extLst>
              <a:ext uri="{FF2B5EF4-FFF2-40B4-BE49-F238E27FC236}">
                <a16:creationId xmlns:a16="http://schemas.microsoft.com/office/drawing/2014/main" id="{6AD2672E-C9E9-2B2C-6B6F-5997CAC9F47A}"/>
              </a:ext>
            </a:extLst>
          </p:cNvPr>
          <p:cNvSpPr>
            <a:spLocks noGrp="1"/>
          </p:cNvSpPr>
          <p:nvPr>
            <p:ph idx="1"/>
          </p:nvPr>
        </p:nvSpPr>
        <p:spPr>
          <a:xfrm>
            <a:off x="628650" y="1365739"/>
            <a:ext cx="7886700" cy="5393956"/>
          </a:xfrm>
        </p:spPr>
        <p:txBody>
          <a:bodyPr>
            <a:normAutofit/>
          </a:bodyPr>
          <a:lstStyle/>
          <a:p>
            <a:pPr marL="457200" indent="-457200">
              <a:buFont typeface="Arial" panose="020B0604020202020204" pitchFamily="34" charset="0"/>
              <a:buChar char="•"/>
            </a:pPr>
            <a:r>
              <a:rPr lang="en-US" dirty="0"/>
              <a:t>It started off as a phrase which we had to constantly explain to people that Christ didn’t descend into hell, and that the Latin word was more accurately translated as ‘the dead’.</a:t>
            </a:r>
          </a:p>
          <a:p>
            <a:pPr marL="457200" indent="-457200">
              <a:buFont typeface="Arial" panose="020B0604020202020204" pitchFamily="34" charset="0"/>
              <a:buChar char="•"/>
            </a:pPr>
            <a:r>
              <a:rPr lang="en-US" dirty="0">
                <a:solidFill>
                  <a:srgbClr val="FFC000"/>
                </a:solidFill>
              </a:rPr>
              <a:t>Unlike the Nicene Creed, the Apostles' Creed was not written or approved by a single Church council at one specific time. Rather, it gradually took shape from about A.D. 200 to 750.</a:t>
            </a:r>
          </a:p>
          <a:p>
            <a:pPr marL="457200" indent="-457200">
              <a:buFont typeface="Arial" panose="020B0604020202020204" pitchFamily="34" charset="0"/>
              <a:buChar char="•"/>
            </a:pPr>
            <a:r>
              <a:rPr lang="en-US" dirty="0"/>
              <a:t>The clause was not found in any of the early versions of the Creed until it appeared in one of two versions from Rufinus in A.D. 390. Then it is not included again in any version of the Creed until 650. </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ACE2DF95-EA8C-8634-93FD-EA4084D6F3B7}"/>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1D040905-2F25-A6BB-7608-F170793FFAF1}"/>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44</a:t>
            </a:fld>
            <a:endParaRPr lang="en-US"/>
          </a:p>
        </p:txBody>
      </p:sp>
    </p:spTree>
    <p:extLst>
      <p:ext uri="{BB962C8B-B14F-4D97-AF65-F5344CB8AC3E}">
        <p14:creationId xmlns:p14="http://schemas.microsoft.com/office/powerpoint/2010/main" val="1815846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0E84B-973F-90F5-93E6-529672160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00F2B-E54B-34DD-3223-E0122BB1573F}"/>
              </a:ext>
            </a:extLst>
          </p:cNvPr>
          <p:cNvSpPr>
            <a:spLocks noGrp="1"/>
          </p:cNvSpPr>
          <p:nvPr>
            <p:ph type="title"/>
          </p:nvPr>
        </p:nvSpPr>
        <p:spPr>
          <a:xfrm>
            <a:off x="628650" y="594527"/>
            <a:ext cx="7886700" cy="655153"/>
          </a:xfrm>
        </p:spPr>
        <p:txBody>
          <a:bodyPr/>
          <a:lstStyle/>
          <a:p>
            <a:r>
              <a:rPr lang="en-US" dirty="0">
                <a:solidFill>
                  <a:srgbClr val="FFC000"/>
                </a:solidFill>
              </a:rPr>
              <a:t>Hebrew Understanding of the Place of the Dead</a:t>
            </a:r>
          </a:p>
        </p:txBody>
      </p:sp>
      <p:sp>
        <p:nvSpPr>
          <p:cNvPr id="3" name="Content Placeholder 2">
            <a:extLst>
              <a:ext uri="{FF2B5EF4-FFF2-40B4-BE49-F238E27FC236}">
                <a16:creationId xmlns:a16="http://schemas.microsoft.com/office/drawing/2014/main" id="{95A1B969-976E-B2F6-1155-0D1D192B262D}"/>
              </a:ext>
            </a:extLst>
          </p:cNvPr>
          <p:cNvSpPr>
            <a:spLocks noGrp="1"/>
          </p:cNvSpPr>
          <p:nvPr>
            <p:ph idx="1"/>
          </p:nvPr>
        </p:nvSpPr>
        <p:spPr>
          <a:xfrm>
            <a:off x="628650" y="1640058"/>
            <a:ext cx="8088630" cy="4958861"/>
          </a:xfrm>
        </p:spPr>
        <p:txBody>
          <a:bodyPr>
            <a:normAutofit/>
          </a:bodyPr>
          <a:lstStyle/>
          <a:p>
            <a:pPr marL="457200" indent="-457200">
              <a:buFont typeface="Arial" panose="020B0604020202020204" pitchFamily="34" charset="0"/>
              <a:buChar char="•"/>
            </a:pPr>
            <a:r>
              <a:rPr lang="en-US" dirty="0"/>
              <a:t>In the OT, when someone died, he would go to the place of the dead, </a:t>
            </a:r>
            <a:r>
              <a:rPr lang="en-US" dirty="0" err="1"/>
              <a:t>Sheol</a:t>
            </a:r>
            <a:r>
              <a:rPr lang="en-US" dirty="0"/>
              <a:t> in Hebrew, and translated in Greek as Hades.</a:t>
            </a:r>
          </a:p>
          <a:p>
            <a:pPr marL="457200" indent="-457200">
              <a:buFont typeface="Arial" panose="020B0604020202020204" pitchFamily="34" charset="0"/>
              <a:buChar char="•"/>
            </a:pPr>
            <a:r>
              <a:rPr lang="en-SG" baseline="30000" dirty="0"/>
              <a:t>10</a:t>
            </a:r>
            <a:r>
              <a:rPr lang="en-SG" dirty="0"/>
              <a:t>For you will not abandon my soul to </a:t>
            </a:r>
            <a:r>
              <a:rPr lang="en-SG" dirty="0" err="1">
                <a:solidFill>
                  <a:srgbClr val="FFC000"/>
                </a:solidFill>
              </a:rPr>
              <a:t>Sheol</a:t>
            </a:r>
            <a:r>
              <a:rPr lang="en-SG" dirty="0"/>
              <a:t>,</a:t>
            </a:r>
            <a:br>
              <a:rPr lang="en-SG" dirty="0"/>
            </a:br>
            <a:r>
              <a:rPr lang="en-SG" dirty="0"/>
              <a:t>    or let your holy one see corruption. </a:t>
            </a:r>
          </a:p>
          <a:p>
            <a:pPr marL="457200" lvl="1" indent="0">
              <a:buNone/>
            </a:pPr>
            <a:r>
              <a:rPr lang="en-SG" b="1" baseline="30000" dirty="0"/>
              <a:t>11 </a:t>
            </a:r>
            <a:r>
              <a:rPr lang="en-SG" dirty="0"/>
              <a:t>You make known to me the path of life;</a:t>
            </a:r>
            <a:br>
              <a:rPr lang="en-SG" dirty="0"/>
            </a:br>
            <a:r>
              <a:rPr lang="en-SG" dirty="0"/>
              <a:t>    in your presence there is fullness of joy;</a:t>
            </a:r>
            <a:br>
              <a:rPr lang="en-SG" dirty="0"/>
            </a:br>
            <a:r>
              <a:rPr lang="en-SG" dirty="0"/>
              <a:t>    at your right hand are pleasures forevermore. (Ps 16)</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B8671706-D2C3-65D7-DBF5-21D1B8048A43}"/>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0284C151-1193-F477-1016-D752AB6DA462}"/>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45</a:t>
            </a:fld>
            <a:endParaRPr lang="en-US"/>
          </a:p>
        </p:txBody>
      </p:sp>
    </p:spTree>
    <p:extLst>
      <p:ext uri="{BB962C8B-B14F-4D97-AF65-F5344CB8AC3E}">
        <p14:creationId xmlns:p14="http://schemas.microsoft.com/office/powerpoint/2010/main" val="2081825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812D7-3A06-4AF3-939C-BDF7669541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EED17-96A6-595F-3085-000FED8888D1}"/>
              </a:ext>
            </a:extLst>
          </p:cNvPr>
          <p:cNvSpPr>
            <a:spLocks noGrp="1"/>
          </p:cNvSpPr>
          <p:nvPr>
            <p:ph type="title"/>
          </p:nvPr>
        </p:nvSpPr>
        <p:spPr>
          <a:xfrm>
            <a:off x="628650" y="594527"/>
            <a:ext cx="7886700" cy="655153"/>
          </a:xfrm>
        </p:spPr>
        <p:txBody>
          <a:bodyPr/>
          <a:lstStyle/>
          <a:p>
            <a:r>
              <a:rPr lang="en-US" dirty="0">
                <a:solidFill>
                  <a:srgbClr val="FFC000"/>
                </a:solidFill>
              </a:rPr>
              <a:t>Hebrew Understanding of the Place of the Dead</a:t>
            </a:r>
            <a:endParaRPr lang="en-US" dirty="0"/>
          </a:p>
        </p:txBody>
      </p:sp>
      <p:sp>
        <p:nvSpPr>
          <p:cNvPr id="3" name="Content Placeholder 2">
            <a:extLst>
              <a:ext uri="{FF2B5EF4-FFF2-40B4-BE49-F238E27FC236}">
                <a16:creationId xmlns:a16="http://schemas.microsoft.com/office/drawing/2014/main" id="{D33A28EB-49EF-6597-2D1B-0BC9A77C33B7}"/>
              </a:ext>
            </a:extLst>
          </p:cNvPr>
          <p:cNvSpPr>
            <a:spLocks noGrp="1"/>
          </p:cNvSpPr>
          <p:nvPr>
            <p:ph idx="1"/>
          </p:nvPr>
        </p:nvSpPr>
        <p:spPr>
          <a:xfrm>
            <a:off x="426720" y="1640059"/>
            <a:ext cx="8290560" cy="4623414"/>
          </a:xfrm>
        </p:spPr>
        <p:txBody>
          <a:bodyPr>
            <a:normAutofit/>
          </a:bodyPr>
          <a:lstStyle/>
          <a:p>
            <a:pPr marL="457200" indent="-457200">
              <a:buFont typeface="Arial" panose="020B0604020202020204" pitchFamily="34" charset="0"/>
              <a:buChar char="•"/>
            </a:pPr>
            <a:r>
              <a:rPr lang="en-US" dirty="0"/>
              <a:t>In the NT, Jesus told the thief, “Today, you will be with me in </a:t>
            </a:r>
            <a:r>
              <a:rPr lang="en-US" dirty="0">
                <a:solidFill>
                  <a:srgbClr val="FFC000"/>
                </a:solidFill>
              </a:rPr>
              <a:t>paradise</a:t>
            </a:r>
            <a:r>
              <a:rPr lang="en-US" dirty="0"/>
              <a:t>” (Lk. 23:43); he also spoke about </a:t>
            </a:r>
            <a:r>
              <a:rPr lang="en-US" dirty="0">
                <a:solidFill>
                  <a:srgbClr val="FFC000"/>
                </a:solidFill>
              </a:rPr>
              <a:t>Abraham’s bosom </a:t>
            </a:r>
            <a:r>
              <a:rPr lang="en-US" dirty="0"/>
              <a:t>in the parable of the rich man and Lazarus (Lk. 16:22-23).</a:t>
            </a:r>
          </a:p>
          <a:p>
            <a:pPr marL="457200" indent="-457200">
              <a:buFont typeface="Arial" panose="020B0604020202020204" pitchFamily="34" charset="0"/>
              <a:buChar char="•"/>
            </a:pPr>
            <a:r>
              <a:rPr lang="en-SG" baseline="30000" dirty="0"/>
              <a:t>1</a:t>
            </a:r>
            <a:r>
              <a:rPr lang="en-SG" dirty="0"/>
              <a:t>The fifth angel sounded his trumpet, and I saw a star that had fallen from the sky to the earth. The star was given the key to the shaft of the </a:t>
            </a:r>
            <a:r>
              <a:rPr lang="en-SG" dirty="0">
                <a:solidFill>
                  <a:srgbClr val="FFC000"/>
                </a:solidFill>
              </a:rPr>
              <a:t>Abyss</a:t>
            </a:r>
            <a:r>
              <a:rPr lang="en-SG" dirty="0"/>
              <a:t>. </a:t>
            </a:r>
            <a:r>
              <a:rPr lang="en-SG" baseline="30000" dirty="0"/>
              <a:t>2 </a:t>
            </a:r>
            <a:r>
              <a:rPr lang="en-SG" dirty="0"/>
              <a:t>When he opened the </a:t>
            </a:r>
            <a:r>
              <a:rPr lang="en-SG" dirty="0">
                <a:solidFill>
                  <a:srgbClr val="FFC000"/>
                </a:solidFill>
              </a:rPr>
              <a:t>Abyss</a:t>
            </a:r>
            <a:r>
              <a:rPr lang="en-SG" dirty="0"/>
              <a:t>, smoke rose from it like the smoke from a gigantic furnace. The sun and sky were darkened by the smoke from the </a:t>
            </a:r>
            <a:r>
              <a:rPr lang="en-SG" dirty="0">
                <a:solidFill>
                  <a:srgbClr val="FFC000"/>
                </a:solidFill>
              </a:rPr>
              <a:t>Abyss</a:t>
            </a:r>
            <a:r>
              <a:rPr lang="en-SG" dirty="0"/>
              <a:t>.  (Rev 9)</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0D0BB427-54D0-E631-4650-FFCFCEF2A40F}"/>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68726877-CCCC-31FC-C273-CFCE2FBCC27F}"/>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46</a:t>
            </a:fld>
            <a:endParaRPr lang="en-US"/>
          </a:p>
        </p:txBody>
      </p:sp>
    </p:spTree>
    <p:extLst>
      <p:ext uri="{BB962C8B-B14F-4D97-AF65-F5344CB8AC3E}">
        <p14:creationId xmlns:p14="http://schemas.microsoft.com/office/powerpoint/2010/main" val="417974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863F776-CEE0-BAF5-C8B5-4CA6ED4F22D3}"/>
              </a:ext>
            </a:extLst>
          </p:cNvPr>
          <p:cNvSpPr>
            <a:spLocks noGrp="1"/>
          </p:cNvSpPr>
          <p:nvPr>
            <p:ph type="sldNum" sz="quarter" idx="12"/>
          </p:nvPr>
        </p:nvSpPr>
        <p:spPr/>
        <p:txBody>
          <a:bodyPr/>
          <a:lstStyle/>
          <a:p>
            <a:fld id="{092E60C9-588D-E349-8E6F-0B6ABC3027BF}" type="slidenum">
              <a:rPr lang="en-US" smtClean="0"/>
              <a:t>47</a:t>
            </a:fld>
            <a:endParaRPr lang="en-US"/>
          </a:p>
        </p:txBody>
      </p:sp>
      <p:pic>
        <p:nvPicPr>
          <p:cNvPr id="1026" name="Picture 2" descr="What does the Apostles' Creed mean by &quot;He descended to the dead&quot;? — Youth  Pastor Theologian">
            <a:extLst>
              <a:ext uri="{FF2B5EF4-FFF2-40B4-BE49-F238E27FC236}">
                <a16:creationId xmlns:a16="http://schemas.microsoft.com/office/drawing/2014/main" id="{13649B43-A561-EBC9-C9B6-EA84511B23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8925"/>
            <a:ext cx="9144000" cy="6278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18730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1FE53-F724-FFEF-C239-081FB6D62C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5BFCD2-5B84-B825-DDB7-AD1E8977D789}"/>
              </a:ext>
            </a:extLst>
          </p:cNvPr>
          <p:cNvSpPr>
            <a:spLocks noGrp="1"/>
          </p:cNvSpPr>
          <p:nvPr>
            <p:ph type="title"/>
          </p:nvPr>
        </p:nvSpPr>
        <p:spPr>
          <a:xfrm>
            <a:off x="628650" y="594527"/>
            <a:ext cx="7886700" cy="655153"/>
          </a:xfrm>
        </p:spPr>
        <p:txBody>
          <a:bodyPr/>
          <a:lstStyle/>
          <a:p>
            <a:pPr lvl="0"/>
            <a:r>
              <a:rPr lang="en-SG" dirty="0">
                <a:solidFill>
                  <a:srgbClr val="FFC000"/>
                </a:solidFill>
              </a:rPr>
              <a:t>Patristic Fathers did not confess the descent clause</a:t>
            </a:r>
          </a:p>
        </p:txBody>
      </p:sp>
      <p:sp>
        <p:nvSpPr>
          <p:cNvPr id="3" name="Content Placeholder 2">
            <a:extLst>
              <a:ext uri="{FF2B5EF4-FFF2-40B4-BE49-F238E27FC236}">
                <a16:creationId xmlns:a16="http://schemas.microsoft.com/office/drawing/2014/main" id="{BCB63E72-CBA3-E5D1-C182-B5AA6E5A9007}"/>
              </a:ext>
            </a:extLst>
          </p:cNvPr>
          <p:cNvSpPr>
            <a:spLocks noGrp="1"/>
          </p:cNvSpPr>
          <p:nvPr>
            <p:ph idx="1"/>
          </p:nvPr>
        </p:nvSpPr>
        <p:spPr>
          <a:xfrm>
            <a:off x="628650" y="1640058"/>
            <a:ext cx="8088630" cy="4958861"/>
          </a:xfrm>
        </p:spPr>
        <p:txBody>
          <a:bodyPr>
            <a:normAutofit/>
          </a:bodyPr>
          <a:lstStyle/>
          <a:p>
            <a:pPr marL="457200" indent="-457200">
              <a:buFont typeface="Arial" panose="020B0604020202020204" pitchFamily="34" charset="0"/>
              <a:buChar char="•"/>
            </a:pPr>
            <a:r>
              <a:rPr lang="en-US" dirty="0"/>
              <a:t>The Patristic Fathers believed in Christ descending to the dead. </a:t>
            </a:r>
          </a:p>
          <a:p>
            <a:pPr marL="457200" indent="-457200">
              <a:buFont typeface="Arial" panose="020B0604020202020204" pitchFamily="34" charset="0"/>
              <a:buChar char="•"/>
            </a:pPr>
            <a:r>
              <a:rPr lang="en-SG" i="1" dirty="0"/>
              <a:t>“He was laid in the tomb, and He descended into </a:t>
            </a:r>
            <a:r>
              <a:rPr lang="en-SG" i="1" dirty="0">
                <a:solidFill>
                  <a:srgbClr val="FFC000"/>
                </a:solidFill>
              </a:rPr>
              <a:t>Hades</a:t>
            </a:r>
            <a:r>
              <a:rPr lang="en-SG" i="1" dirty="0"/>
              <a:t> alone; but He arose accompanied by a multitude, for He went down to the regions beneath the earth, not alone, but taking with Him all the righteous.”</a:t>
            </a:r>
            <a:r>
              <a:rPr lang="en-SG" dirty="0"/>
              <a:t> Hippolytus of Rome (c. 170–235)</a:t>
            </a:r>
          </a:p>
          <a:p>
            <a:pPr marL="457200" indent="-457200">
              <a:buFont typeface="Arial" panose="020B0604020202020204" pitchFamily="34" charset="0"/>
              <a:buChar char="•"/>
            </a:pPr>
            <a:endParaRPr lang="en-SG"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1B85378C-EEA3-6FE7-9044-4FCAA424323C}"/>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06ECB43E-6A14-A90E-CAC6-D9AAA2563BC5}"/>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48</a:t>
            </a:fld>
            <a:endParaRPr lang="en-US"/>
          </a:p>
        </p:txBody>
      </p:sp>
    </p:spTree>
    <p:extLst>
      <p:ext uri="{BB962C8B-B14F-4D97-AF65-F5344CB8AC3E}">
        <p14:creationId xmlns:p14="http://schemas.microsoft.com/office/powerpoint/2010/main" val="3777041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F158F-0B73-5ABE-998B-0053613F5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77BCD6-E73C-E982-35EC-7D331863E6BF}"/>
              </a:ext>
            </a:extLst>
          </p:cNvPr>
          <p:cNvSpPr>
            <a:spLocks noGrp="1"/>
          </p:cNvSpPr>
          <p:nvPr>
            <p:ph type="title"/>
          </p:nvPr>
        </p:nvSpPr>
        <p:spPr>
          <a:xfrm>
            <a:off x="628650" y="594527"/>
            <a:ext cx="7886700" cy="655153"/>
          </a:xfrm>
        </p:spPr>
        <p:txBody>
          <a:bodyPr/>
          <a:lstStyle/>
          <a:p>
            <a:r>
              <a:rPr lang="en-SG" dirty="0">
                <a:solidFill>
                  <a:srgbClr val="FFC000"/>
                </a:solidFill>
              </a:rPr>
              <a:t>Patristic Fathers did not confess the descent clause</a:t>
            </a:r>
            <a:endParaRPr lang="en-US" dirty="0"/>
          </a:p>
        </p:txBody>
      </p:sp>
      <p:sp>
        <p:nvSpPr>
          <p:cNvPr id="3" name="Content Placeholder 2">
            <a:extLst>
              <a:ext uri="{FF2B5EF4-FFF2-40B4-BE49-F238E27FC236}">
                <a16:creationId xmlns:a16="http://schemas.microsoft.com/office/drawing/2014/main" id="{67126498-D806-CD25-BA2A-2BD75423443C}"/>
              </a:ext>
            </a:extLst>
          </p:cNvPr>
          <p:cNvSpPr>
            <a:spLocks noGrp="1"/>
          </p:cNvSpPr>
          <p:nvPr>
            <p:ph idx="1"/>
          </p:nvPr>
        </p:nvSpPr>
        <p:spPr>
          <a:xfrm>
            <a:off x="628650" y="1640058"/>
            <a:ext cx="8088630" cy="4958861"/>
          </a:xfrm>
        </p:spPr>
        <p:txBody>
          <a:bodyPr>
            <a:normAutofit/>
          </a:bodyPr>
          <a:lstStyle/>
          <a:p>
            <a:pPr marL="457200" indent="-457200">
              <a:buFont typeface="Arial" panose="020B0604020202020204" pitchFamily="34" charset="0"/>
              <a:buChar char="•"/>
            </a:pPr>
            <a:r>
              <a:rPr lang="en-SG" i="1" dirty="0"/>
              <a:t>“The Word of God descended even into the </a:t>
            </a:r>
            <a:r>
              <a:rPr lang="en-SG" i="1" dirty="0">
                <a:solidFill>
                  <a:srgbClr val="FFC000"/>
                </a:solidFill>
              </a:rPr>
              <a:t>depths of the earth</a:t>
            </a:r>
            <a:r>
              <a:rPr lang="en-SG" i="1" dirty="0"/>
              <a:t>, in order that, having been made manifest even to the dead, and having loosed the pains of death, He might become the First-born from the dead, and Lord of both the dead and the living.”</a:t>
            </a:r>
            <a:r>
              <a:rPr lang="en-SG" dirty="0"/>
              <a:t> Athanasius of Alexandria (c. 296–373)</a:t>
            </a:r>
          </a:p>
          <a:p>
            <a:pPr marL="457200" indent="-457200">
              <a:buFont typeface="Arial" panose="020B0604020202020204" pitchFamily="34" charset="0"/>
              <a:buChar char="•"/>
            </a:pPr>
            <a:r>
              <a:rPr lang="en-US" dirty="0"/>
              <a:t>The Patristic Fathers believed in Christ descending to the dead. </a:t>
            </a:r>
            <a:r>
              <a:rPr lang="en-US" dirty="0">
                <a:solidFill>
                  <a:srgbClr val="FFC000"/>
                </a:solidFill>
              </a:rPr>
              <a:t>They did not confess it in the Apostles’ Creed because it was seen as already being confessed in the clause “he was buried”.</a:t>
            </a:r>
          </a:p>
          <a:p>
            <a:pPr marL="228600" indent="-457200">
              <a:buFont typeface="Arial" panose="020B0604020202020204" pitchFamily="34" charset="0"/>
              <a:buChar char="•"/>
            </a:pPr>
            <a:endParaRPr lang="en-SG" dirty="0"/>
          </a:p>
          <a:p>
            <a:pPr marL="457200" indent="-457200">
              <a:buFont typeface="Arial" panose="020B0604020202020204" pitchFamily="34" charset="0"/>
              <a:buChar char="•"/>
            </a:pPr>
            <a:endParaRPr lang="en-SG"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E1C958B5-A6FD-AE9D-D7FA-C3D5F48347C3}"/>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749B2187-FAB0-9899-1ADD-A4EF1ABDEE89}"/>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49</a:t>
            </a:fld>
            <a:endParaRPr lang="en-US"/>
          </a:p>
        </p:txBody>
      </p:sp>
    </p:spTree>
    <p:extLst>
      <p:ext uri="{BB962C8B-B14F-4D97-AF65-F5344CB8AC3E}">
        <p14:creationId xmlns:p14="http://schemas.microsoft.com/office/powerpoint/2010/main" val="543084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1C751-4562-086C-F35E-6507F738B1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55FB4A-DADB-DDC2-9FEA-46BBFF3EA930}"/>
              </a:ext>
            </a:extLst>
          </p:cNvPr>
          <p:cNvSpPr>
            <a:spLocks noGrp="1"/>
          </p:cNvSpPr>
          <p:nvPr>
            <p:ph type="ctrTitle"/>
          </p:nvPr>
        </p:nvSpPr>
        <p:spPr/>
        <p:txBody>
          <a:bodyPr/>
          <a:lstStyle/>
          <a:p>
            <a:r>
              <a:rPr lang="en-US" dirty="0"/>
              <a:t>CREDO 3: Atonement </a:t>
            </a:r>
            <a:br>
              <a:rPr lang="en-US" dirty="0"/>
            </a:br>
            <a:r>
              <a:rPr lang="en-US" dirty="0"/>
              <a:t>‘suffered under Pontius Pilate, was crucified, died, and was buried.’</a:t>
            </a:r>
          </a:p>
        </p:txBody>
      </p:sp>
    </p:spTree>
    <p:extLst>
      <p:ext uri="{BB962C8B-B14F-4D97-AF65-F5344CB8AC3E}">
        <p14:creationId xmlns:p14="http://schemas.microsoft.com/office/powerpoint/2010/main" val="30105535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530A9-31E3-DA40-132E-E609A2CD6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47BC02-EDAE-FDFB-E873-D573EA6513F8}"/>
              </a:ext>
            </a:extLst>
          </p:cNvPr>
          <p:cNvSpPr>
            <a:spLocks noGrp="1"/>
          </p:cNvSpPr>
          <p:nvPr>
            <p:ph type="title"/>
          </p:nvPr>
        </p:nvSpPr>
        <p:spPr>
          <a:xfrm>
            <a:off x="628650" y="594527"/>
            <a:ext cx="7886700" cy="655153"/>
          </a:xfrm>
        </p:spPr>
        <p:txBody>
          <a:bodyPr/>
          <a:lstStyle/>
          <a:p>
            <a:pPr lvl="0"/>
            <a:r>
              <a:rPr lang="en-SG" dirty="0">
                <a:solidFill>
                  <a:srgbClr val="FFC000"/>
                </a:solidFill>
              </a:rPr>
              <a:t>Churches who insisted on confessing the descent clause</a:t>
            </a:r>
          </a:p>
        </p:txBody>
      </p:sp>
      <p:sp>
        <p:nvSpPr>
          <p:cNvPr id="3" name="Content Placeholder 2">
            <a:extLst>
              <a:ext uri="{FF2B5EF4-FFF2-40B4-BE49-F238E27FC236}">
                <a16:creationId xmlns:a16="http://schemas.microsoft.com/office/drawing/2014/main" id="{73A62AEE-0BA4-82E1-835E-FBC086DC0FE1}"/>
              </a:ext>
            </a:extLst>
          </p:cNvPr>
          <p:cNvSpPr>
            <a:spLocks noGrp="1"/>
          </p:cNvSpPr>
          <p:nvPr>
            <p:ph idx="1"/>
          </p:nvPr>
        </p:nvSpPr>
        <p:spPr>
          <a:xfrm>
            <a:off x="628650" y="1640059"/>
            <a:ext cx="7886700" cy="4623414"/>
          </a:xfrm>
        </p:spPr>
        <p:txBody>
          <a:bodyPr>
            <a:normAutofit/>
          </a:bodyPr>
          <a:lstStyle/>
          <a:p>
            <a:pPr marL="457200" indent="-457200">
              <a:buFont typeface="Arial" panose="020B0604020202020204" pitchFamily="34" charset="0"/>
              <a:buChar char="•"/>
            </a:pPr>
            <a:r>
              <a:rPr lang="en-US" sz="3200" dirty="0"/>
              <a:t>There were churches who viewed the burial clause as including the descent; they therefore did not have a further and more explicit descent clause.</a:t>
            </a:r>
          </a:p>
          <a:p>
            <a:pPr marL="457200" indent="-457200">
              <a:buFont typeface="Arial" panose="020B0604020202020204" pitchFamily="34" charset="0"/>
              <a:buChar char="•"/>
            </a:pPr>
            <a:r>
              <a:rPr lang="en-SG" sz="3200" dirty="0"/>
              <a:t>Those who insisted on confessing the descent clause viewed the human body as being buried in a tomb while the human soul departed to the place of the dead as two distinct realities.</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AD38527B-DB5A-A9EC-84A9-1A6BA6414D03}"/>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64829DBF-109D-3AE2-12FD-2E0B443F76D1}"/>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50</a:t>
            </a:fld>
            <a:endParaRPr lang="en-US"/>
          </a:p>
        </p:txBody>
      </p:sp>
    </p:spTree>
    <p:extLst>
      <p:ext uri="{BB962C8B-B14F-4D97-AF65-F5344CB8AC3E}">
        <p14:creationId xmlns:p14="http://schemas.microsoft.com/office/powerpoint/2010/main" val="222510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838B3-15E5-58EF-D279-A13619D098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39F220-D8A9-8DBE-F47B-98022966106E}"/>
              </a:ext>
            </a:extLst>
          </p:cNvPr>
          <p:cNvSpPr>
            <a:spLocks noGrp="1"/>
          </p:cNvSpPr>
          <p:nvPr>
            <p:ph type="title"/>
          </p:nvPr>
        </p:nvSpPr>
        <p:spPr>
          <a:xfrm>
            <a:off x="628650" y="594527"/>
            <a:ext cx="7886700" cy="655153"/>
          </a:xfrm>
        </p:spPr>
        <p:txBody>
          <a:bodyPr/>
          <a:lstStyle/>
          <a:p>
            <a:r>
              <a:rPr lang="en-SG" dirty="0">
                <a:solidFill>
                  <a:srgbClr val="FFC000"/>
                </a:solidFill>
              </a:rPr>
              <a:t>Churches who insisted on confessing the descent clause</a:t>
            </a:r>
            <a:endParaRPr lang="en-US" dirty="0"/>
          </a:p>
        </p:txBody>
      </p:sp>
      <p:sp>
        <p:nvSpPr>
          <p:cNvPr id="3" name="Content Placeholder 2">
            <a:extLst>
              <a:ext uri="{FF2B5EF4-FFF2-40B4-BE49-F238E27FC236}">
                <a16:creationId xmlns:a16="http://schemas.microsoft.com/office/drawing/2014/main" id="{9046B166-E94F-7ECC-729B-E901DBF8957A}"/>
              </a:ext>
            </a:extLst>
          </p:cNvPr>
          <p:cNvSpPr>
            <a:spLocks noGrp="1"/>
          </p:cNvSpPr>
          <p:nvPr>
            <p:ph idx="1"/>
          </p:nvPr>
        </p:nvSpPr>
        <p:spPr>
          <a:xfrm>
            <a:off x="628650" y="1640059"/>
            <a:ext cx="7886700" cy="4623414"/>
          </a:xfrm>
        </p:spPr>
        <p:txBody>
          <a:bodyPr>
            <a:normAutofit/>
          </a:bodyPr>
          <a:lstStyle/>
          <a:p>
            <a:pPr marL="457200" indent="-457200">
              <a:buFont typeface="Arial" panose="020B0604020202020204" pitchFamily="34" charset="0"/>
              <a:buChar char="•"/>
            </a:pPr>
            <a:r>
              <a:rPr lang="en-US" sz="3200" dirty="0"/>
              <a:t>Jesus’ soul went to the place </a:t>
            </a:r>
            <a:r>
              <a:rPr lang="en-US" sz="3200"/>
              <a:t>of the </a:t>
            </a:r>
            <a:r>
              <a:rPr lang="en-US" sz="3200" dirty="0"/>
              <a:t>dead to do two things:</a:t>
            </a:r>
          </a:p>
          <a:p>
            <a:pPr marL="1143000" lvl="1" indent="-457200">
              <a:buFont typeface="Arial" panose="020B0604020202020204" pitchFamily="34" charset="0"/>
              <a:buChar char="•"/>
            </a:pPr>
            <a:r>
              <a:rPr lang="en-US" sz="3200" dirty="0">
                <a:solidFill>
                  <a:srgbClr val="FFC000"/>
                </a:solidFill>
              </a:rPr>
              <a:t>To declare victory over Satan, death and sin.</a:t>
            </a:r>
          </a:p>
          <a:p>
            <a:pPr marL="1143000" lvl="1" indent="-457200">
              <a:buFont typeface="Arial" panose="020B0604020202020204" pitchFamily="34" charset="0"/>
              <a:buChar char="•"/>
            </a:pPr>
            <a:r>
              <a:rPr lang="en-US" sz="3200" dirty="0">
                <a:solidFill>
                  <a:srgbClr val="FFC000"/>
                </a:solidFill>
              </a:rPr>
              <a:t>To liberate the righteous dead</a:t>
            </a:r>
          </a:p>
          <a:p>
            <a:pPr marL="1600200" lvl="2" indent="-457200"/>
            <a:r>
              <a:rPr lang="en-SG" sz="3200" i="1" dirty="0"/>
              <a:t>Abraham’s bosom/paradise before the cross = a place of waiting</a:t>
            </a:r>
            <a:r>
              <a:rPr lang="en-SG" sz="3200" dirty="0"/>
              <a:t>.</a:t>
            </a:r>
          </a:p>
          <a:p>
            <a:pPr marL="1600200" lvl="2" indent="-457200"/>
            <a:r>
              <a:rPr lang="en-SG" sz="3200" i="1" dirty="0"/>
              <a:t>Paradise after the cross = heaven itself, in God’s immediate presence</a:t>
            </a:r>
            <a:r>
              <a:rPr lang="en-SG" sz="3200" dirty="0"/>
              <a:t>.</a:t>
            </a:r>
          </a:p>
          <a:p>
            <a:pPr marL="1143000" lvl="1" indent="-457200">
              <a:buFont typeface="Arial" panose="020B0604020202020204" pitchFamily="34" charset="0"/>
              <a:buChar char="•"/>
            </a:pPr>
            <a:endParaRPr lang="en-US" dirty="0"/>
          </a:p>
          <a:p>
            <a:pPr marL="1143000" lvl="1"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5274F61E-AD7E-7B97-9327-D42CE4FB6855}"/>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33C7143C-64C5-C324-016C-9CA34C46995B}"/>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51</a:t>
            </a:fld>
            <a:endParaRPr lang="en-US"/>
          </a:p>
        </p:txBody>
      </p:sp>
    </p:spTree>
    <p:extLst>
      <p:ext uri="{BB962C8B-B14F-4D97-AF65-F5344CB8AC3E}">
        <p14:creationId xmlns:p14="http://schemas.microsoft.com/office/powerpoint/2010/main" val="3421221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33CDA-A628-2416-52E4-0F1F2D7490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84F3D9-0B2C-3E82-EEA0-10562436E0CD}"/>
              </a:ext>
            </a:extLst>
          </p:cNvPr>
          <p:cNvSpPr>
            <a:spLocks noGrp="1"/>
          </p:cNvSpPr>
          <p:nvPr>
            <p:ph type="title"/>
          </p:nvPr>
        </p:nvSpPr>
        <p:spPr>
          <a:xfrm>
            <a:off x="628650" y="594527"/>
            <a:ext cx="7886700" cy="655153"/>
          </a:xfrm>
        </p:spPr>
        <p:txBody>
          <a:bodyPr/>
          <a:lstStyle/>
          <a:p>
            <a:pPr lvl="0"/>
            <a:r>
              <a:rPr lang="en-SG" dirty="0">
                <a:solidFill>
                  <a:srgbClr val="FFC000"/>
                </a:solidFill>
              </a:rPr>
              <a:t>Threat of Apollinarianism</a:t>
            </a:r>
          </a:p>
        </p:txBody>
      </p:sp>
      <p:sp>
        <p:nvSpPr>
          <p:cNvPr id="3" name="Content Placeholder 2">
            <a:extLst>
              <a:ext uri="{FF2B5EF4-FFF2-40B4-BE49-F238E27FC236}">
                <a16:creationId xmlns:a16="http://schemas.microsoft.com/office/drawing/2014/main" id="{B8F9D0E6-BCC0-6EB0-9314-F61749517487}"/>
              </a:ext>
            </a:extLst>
          </p:cNvPr>
          <p:cNvSpPr>
            <a:spLocks noGrp="1"/>
          </p:cNvSpPr>
          <p:nvPr>
            <p:ph idx="1"/>
          </p:nvPr>
        </p:nvSpPr>
        <p:spPr>
          <a:xfrm>
            <a:off x="628650" y="1493520"/>
            <a:ext cx="7886700" cy="5256831"/>
          </a:xfrm>
        </p:spPr>
        <p:txBody>
          <a:bodyPr>
            <a:normAutofit/>
          </a:bodyPr>
          <a:lstStyle/>
          <a:p>
            <a:pPr marL="457200" indent="-457200">
              <a:buFont typeface="Arial" panose="020B0604020202020204" pitchFamily="34" charset="0"/>
              <a:buChar char="•"/>
            </a:pPr>
            <a:r>
              <a:rPr lang="en-US" dirty="0"/>
              <a:t>It is also interesting to note that when the descent clause was first inserted in 390 AD and then later in 650 AD, it was to deal with the threat of </a:t>
            </a:r>
            <a:r>
              <a:rPr lang="en-US" b="1" dirty="0">
                <a:solidFill>
                  <a:srgbClr val="FFC000"/>
                </a:solidFill>
              </a:rPr>
              <a:t>Apollinarianism. </a:t>
            </a:r>
          </a:p>
          <a:p>
            <a:pPr marL="457200" indent="-457200">
              <a:buFont typeface="Arial" panose="020B0604020202020204" pitchFamily="34" charset="0"/>
              <a:buChar char="•"/>
            </a:pPr>
            <a:r>
              <a:rPr lang="en-SG" dirty="0"/>
              <a:t>Apollinaris wanted to defend Christ’s full divinity against Arianism (which denied it).</a:t>
            </a:r>
          </a:p>
          <a:p>
            <a:pPr marL="457200" indent="-457200">
              <a:buFont typeface="Arial" panose="020B0604020202020204" pitchFamily="34" charset="0"/>
              <a:buChar char="•"/>
            </a:pPr>
            <a:r>
              <a:rPr lang="en-SG" dirty="0"/>
              <a:t>But in doing so, he explained the incarnation by saying that in Jesus:</a:t>
            </a:r>
          </a:p>
          <a:p>
            <a:pPr lvl="1"/>
            <a:r>
              <a:rPr lang="en-SG" dirty="0"/>
              <a:t>The</a:t>
            </a:r>
            <a:r>
              <a:rPr lang="en-SG" b="1" dirty="0"/>
              <a:t> </a:t>
            </a:r>
            <a:r>
              <a:rPr lang="en-SG" dirty="0"/>
              <a:t>divine Logos (Word of God) took the place of the human rational soul/mind (</a:t>
            </a:r>
            <a:r>
              <a:rPr lang="en-SG" i="1" dirty="0"/>
              <a:t>nous</a:t>
            </a:r>
            <a:r>
              <a:rPr lang="en-SG" dirty="0"/>
              <a:t>).</a:t>
            </a:r>
          </a:p>
          <a:p>
            <a:pPr lvl="1"/>
            <a:r>
              <a:rPr lang="en-SG" dirty="0"/>
              <a:t>So Christ had a </a:t>
            </a:r>
            <a:r>
              <a:rPr lang="en-SG" b="1" dirty="0">
                <a:solidFill>
                  <a:srgbClr val="FFC000"/>
                </a:solidFill>
              </a:rPr>
              <a:t>human body</a:t>
            </a:r>
            <a:r>
              <a:rPr lang="en-SG" dirty="0">
                <a:solidFill>
                  <a:srgbClr val="FFC000"/>
                </a:solidFill>
              </a:rPr>
              <a:t> </a:t>
            </a:r>
            <a:r>
              <a:rPr lang="en-SG" dirty="0"/>
              <a:t>and </a:t>
            </a:r>
            <a:r>
              <a:rPr lang="en-SG" b="1" dirty="0">
                <a:solidFill>
                  <a:srgbClr val="FFC000"/>
                </a:solidFill>
              </a:rPr>
              <a:t>human emotions</a:t>
            </a:r>
            <a:r>
              <a:rPr lang="en-SG" dirty="0"/>
              <a:t>, but </a:t>
            </a:r>
            <a:r>
              <a:rPr lang="en-SG" b="1" dirty="0">
                <a:solidFill>
                  <a:srgbClr val="FFC000"/>
                </a:solidFill>
              </a:rPr>
              <a:t>not a fully human soul</a:t>
            </a:r>
            <a:r>
              <a:rPr lang="en-SG" dirty="0"/>
              <a:t>.</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B8409FF2-6B41-BE74-F4FD-1AB680256DA1}"/>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946A301D-214E-8358-D73B-AFD450AB50BE}"/>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52</a:t>
            </a:fld>
            <a:endParaRPr lang="en-US"/>
          </a:p>
        </p:txBody>
      </p:sp>
    </p:spTree>
    <p:extLst>
      <p:ext uri="{BB962C8B-B14F-4D97-AF65-F5344CB8AC3E}">
        <p14:creationId xmlns:p14="http://schemas.microsoft.com/office/powerpoint/2010/main" val="107611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630D43C-D534-CA02-2BF3-0B5CD9531B34}"/>
              </a:ext>
            </a:extLst>
          </p:cNvPr>
          <p:cNvSpPr>
            <a:spLocks noGrp="1"/>
          </p:cNvSpPr>
          <p:nvPr>
            <p:ph type="sldNum" sz="quarter" idx="12"/>
          </p:nvPr>
        </p:nvSpPr>
        <p:spPr/>
        <p:txBody>
          <a:bodyPr/>
          <a:lstStyle/>
          <a:p>
            <a:fld id="{092E60C9-588D-E349-8E6F-0B6ABC3027BF}" type="slidenum">
              <a:rPr lang="en-US" smtClean="0"/>
              <a:t>53</a:t>
            </a:fld>
            <a:endParaRPr lang="en-US"/>
          </a:p>
        </p:txBody>
      </p:sp>
      <p:sp>
        <p:nvSpPr>
          <p:cNvPr id="3" name="TextBox 2">
            <a:extLst>
              <a:ext uri="{FF2B5EF4-FFF2-40B4-BE49-F238E27FC236}">
                <a16:creationId xmlns:a16="http://schemas.microsoft.com/office/drawing/2014/main" id="{D3626575-BCA8-ED98-23FF-AFD62C0E7C30}"/>
              </a:ext>
            </a:extLst>
          </p:cNvPr>
          <p:cNvSpPr txBox="1"/>
          <p:nvPr/>
        </p:nvSpPr>
        <p:spPr>
          <a:xfrm>
            <a:off x="1080655" y="2202873"/>
            <a:ext cx="1607128" cy="1200329"/>
          </a:xfrm>
          <a:prstGeom prst="rect">
            <a:avLst/>
          </a:prstGeom>
          <a:noFill/>
          <a:ln>
            <a:solidFill>
              <a:schemeClr val="tx1"/>
            </a:solidFill>
          </a:ln>
        </p:spPr>
        <p:txBody>
          <a:bodyPr wrap="square" rtlCol="0">
            <a:spAutoFit/>
          </a:bodyPr>
          <a:lstStyle/>
          <a:p>
            <a:r>
              <a:rPr lang="en-US" sz="3600" dirty="0"/>
              <a:t>Human being</a:t>
            </a:r>
          </a:p>
        </p:txBody>
      </p:sp>
      <p:sp>
        <p:nvSpPr>
          <p:cNvPr id="4" name="TextBox 3">
            <a:extLst>
              <a:ext uri="{FF2B5EF4-FFF2-40B4-BE49-F238E27FC236}">
                <a16:creationId xmlns:a16="http://schemas.microsoft.com/office/drawing/2014/main" id="{83AC3670-21BB-98CE-2AD4-09DC761479BD}"/>
              </a:ext>
            </a:extLst>
          </p:cNvPr>
          <p:cNvSpPr txBox="1"/>
          <p:nvPr/>
        </p:nvSpPr>
        <p:spPr>
          <a:xfrm>
            <a:off x="3435928" y="2464199"/>
            <a:ext cx="1136072" cy="646331"/>
          </a:xfrm>
          <a:prstGeom prst="rect">
            <a:avLst/>
          </a:prstGeom>
          <a:noFill/>
          <a:ln>
            <a:solidFill>
              <a:schemeClr val="tx1"/>
            </a:solidFill>
          </a:ln>
        </p:spPr>
        <p:txBody>
          <a:bodyPr wrap="square" rtlCol="0">
            <a:spAutoFit/>
          </a:bodyPr>
          <a:lstStyle/>
          <a:p>
            <a:r>
              <a:rPr lang="en-US" sz="3600" dirty="0"/>
              <a:t>Body</a:t>
            </a:r>
          </a:p>
        </p:txBody>
      </p:sp>
      <p:sp>
        <p:nvSpPr>
          <p:cNvPr id="5" name="TextBox 4">
            <a:extLst>
              <a:ext uri="{FF2B5EF4-FFF2-40B4-BE49-F238E27FC236}">
                <a16:creationId xmlns:a16="http://schemas.microsoft.com/office/drawing/2014/main" id="{A5BD4A12-EAD8-61F1-8321-C450313FBDB3}"/>
              </a:ext>
            </a:extLst>
          </p:cNvPr>
          <p:cNvSpPr txBox="1"/>
          <p:nvPr/>
        </p:nvSpPr>
        <p:spPr>
          <a:xfrm>
            <a:off x="4973783" y="2464199"/>
            <a:ext cx="1136072" cy="646331"/>
          </a:xfrm>
          <a:prstGeom prst="rect">
            <a:avLst/>
          </a:prstGeom>
          <a:noFill/>
          <a:ln>
            <a:solidFill>
              <a:schemeClr val="tx1"/>
            </a:solidFill>
          </a:ln>
        </p:spPr>
        <p:txBody>
          <a:bodyPr wrap="square" rtlCol="0">
            <a:spAutoFit/>
          </a:bodyPr>
          <a:lstStyle/>
          <a:p>
            <a:r>
              <a:rPr lang="en-US" sz="3600" dirty="0"/>
              <a:t>Soul</a:t>
            </a:r>
          </a:p>
        </p:txBody>
      </p:sp>
      <p:sp>
        <p:nvSpPr>
          <p:cNvPr id="6" name="TextBox 5">
            <a:extLst>
              <a:ext uri="{FF2B5EF4-FFF2-40B4-BE49-F238E27FC236}">
                <a16:creationId xmlns:a16="http://schemas.microsoft.com/office/drawing/2014/main" id="{618F1C23-DC56-A65E-783A-3BABAD89A74C}"/>
              </a:ext>
            </a:extLst>
          </p:cNvPr>
          <p:cNvSpPr txBox="1"/>
          <p:nvPr/>
        </p:nvSpPr>
        <p:spPr>
          <a:xfrm>
            <a:off x="6497783" y="2452259"/>
            <a:ext cx="1316181" cy="646331"/>
          </a:xfrm>
          <a:prstGeom prst="rect">
            <a:avLst/>
          </a:prstGeom>
          <a:noFill/>
          <a:ln>
            <a:solidFill>
              <a:schemeClr val="tx1"/>
            </a:solidFill>
          </a:ln>
        </p:spPr>
        <p:txBody>
          <a:bodyPr wrap="square" rtlCol="0">
            <a:spAutoFit/>
          </a:bodyPr>
          <a:lstStyle/>
          <a:p>
            <a:r>
              <a:rPr lang="en-US" sz="3600" dirty="0"/>
              <a:t>Mind</a:t>
            </a:r>
          </a:p>
        </p:txBody>
      </p:sp>
      <p:sp>
        <p:nvSpPr>
          <p:cNvPr id="7" name="TextBox 6">
            <a:extLst>
              <a:ext uri="{FF2B5EF4-FFF2-40B4-BE49-F238E27FC236}">
                <a16:creationId xmlns:a16="http://schemas.microsoft.com/office/drawing/2014/main" id="{106DCA36-8D08-5ECF-6B1F-03BE08CC4753}"/>
              </a:ext>
            </a:extLst>
          </p:cNvPr>
          <p:cNvSpPr txBox="1"/>
          <p:nvPr/>
        </p:nvSpPr>
        <p:spPr>
          <a:xfrm>
            <a:off x="2798621" y="2452258"/>
            <a:ext cx="415636" cy="646331"/>
          </a:xfrm>
          <a:prstGeom prst="rect">
            <a:avLst/>
          </a:prstGeom>
          <a:noFill/>
          <a:ln>
            <a:noFill/>
          </a:ln>
        </p:spPr>
        <p:txBody>
          <a:bodyPr wrap="square" rtlCol="0">
            <a:spAutoFit/>
          </a:bodyPr>
          <a:lstStyle/>
          <a:p>
            <a:r>
              <a:rPr lang="en-US" sz="3600" dirty="0"/>
              <a:t>=</a:t>
            </a:r>
          </a:p>
        </p:txBody>
      </p:sp>
      <p:sp>
        <p:nvSpPr>
          <p:cNvPr id="8" name="TextBox 7">
            <a:extLst>
              <a:ext uri="{FF2B5EF4-FFF2-40B4-BE49-F238E27FC236}">
                <a16:creationId xmlns:a16="http://schemas.microsoft.com/office/drawing/2014/main" id="{CCE9349A-00CC-BBCA-B2F9-BC81C452E251}"/>
              </a:ext>
            </a:extLst>
          </p:cNvPr>
          <p:cNvSpPr txBox="1"/>
          <p:nvPr/>
        </p:nvSpPr>
        <p:spPr>
          <a:xfrm>
            <a:off x="4558147" y="2479871"/>
            <a:ext cx="415636" cy="646331"/>
          </a:xfrm>
          <a:prstGeom prst="rect">
            <a:avLst/>
          </a:prstGeom>
          <a:noFill/>
          <a:ln>
            <a:noFill/>
          </a:ln>
        </p:spPr>
        <p:txBody>
          <a:bodyPr wrap="square" rtlCol="0">
            <a:spAutoFit/>
          </a:bodyPr>
          <a:lstStyle/>
          <a:p>
            <a:r>
              <a:rPr lang="en-US" sz="3600" dirty="0"/>
              <a:t>+</a:t>
            </a:r>
          </a:p>
        </p:txBody>
      </p:sp>
      <p:sp>
        <p:nvSpPr>
          <p:cNvPr id="9" name="TextBox 8">
            <a:extLst>
              <a:ext uri="{FF2B5EF4-FFF2-40B4-BE49-F238E27FC236}">
                <a16:creationId xmlns:a16="http://schemas.microsoft.com/office/drawing/2014/main" id="{0A36D3C7-8163-AE66-BB0B-3A56BBFE64ED}"/>
              </a:ext>
            </a:extLst>
          </p:cNvPr>
          <p:cNvSpPr txBox="1"/>
          <p:nvPr/>
        </p:nvSpPr>
        <p:spPr>
          <a:xfrm>
            <a:off x="6082147" y="2479871"/>
            <a:ext cx="415636" cy="646331"/>
          </a:xfrm>
          <a:prstGeom prst="rect">
            <a:avLst/>
          </a:prstGeom>
          <a:noFill/>
          <a:ln>
            <a:noFill/>
          </a:ln>
        </p:spPr>
        <p:txBody>
          <a:bodyPr wrap="square" rtlCol="0">
            <a:spAutoFit/>
          </a:bodyPr>
          <a:lstStyle/>
          <a:p>
            <a:r>
              <a:rPr lang="en-US" sz="3600" dirty="0"/>
              <a:t>+</a:t>
            </a:r>
          </a:p>
        </p:txBody>
      </p:sp>
      <p:sp>
        <p:nvSpPr>
          <p:cNvPr id="10" name="Oval 9">
            <a:extLst>
              <a:ext uri="{FF2B5EF4-FFF2-40B4-BE49-F238E27FC236}">
                <a16:creationId xmlns:a16="http://schemas.microsoft.com/office/drawing/2014/main" id="{16175D53-5CE8-94CA-2C59-3702959708AE}"/>
              </a:ext>
            </a:extLst>
          </p:cNvPr>
          <p:cNvSpPr/>
          <p:nvPr/>
        </p:nvSpPr>
        <p:spPr>
          <a:xfrm>
            <a:off x="4793671" y="1634836"/>
            <a:ext cx="3269674" cy="2604655"/>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a:extLst>
              <a:ext uri="{FF2B5EF4-FFF2-40B4-BE49-F238E27FC236}">
                <a16:creationId xmlns:a16="http://schemas.microsoft.com/office/drawing/2014/main" id="{14E4DEC2-61AB-A156-288E-6C024A924D2F}"/>
              </a:ext>
            </a:extLst>
          </p:cNvPr>
          <p:cNvCxnSpPr>
            <a:cxnSpLocks/>
            <a:stCxn id="10" idx="4"/>
          </p:cNvCxnSpPr>
          <p:nvPr/>
        </p:nvCxnSpPr>
        <p:spPr>
          <a:xfrm>
            <a:off x="6428508" y="4239491"/>
            <a:ext cx="0" cy="1316182"/>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A4256276-2FEE-2D07-F107-A825A78309F3}"/>
              </a:ext>
            </a:extLst>
          </p:cNvPr>
          <p:cNvSpPr txBox="1"/>
          <p:nvPr/>
        </p:nvSpPr>
        <p:spPr>
          <a:xfrm>
            <a:off x="5929747" y="5555673"/>
            <a:ext cx="1136072" cy="646331"/>
          </a:xfrm>
          <a:prstGeom prst="rect">
            <a:avLst/>
          </a:prstGeom>
          <a:noFill/>
          <a:ln>
            <a:solidFill>
              <a:schemeClr val="tx1"/>
            </a:solidFill>
          </a:ln>
        </p:spPr>
        <p:txBody>
          <a:bodyPr wrap="square" rtlCol="0">
            <a:spAutoFit/>
          </a:bodyPr>
          <a:lstStyle/>
          <a:p>
            <a:r>
              <a:rPr lang="en-US" sz="3600" dirty="0">
                <a:solidFill>
                  <a:srgbClr val="FFFF00"/>
                </a:solidFill>
              </a:rPr>
              <a:t>Soul</a:t>
            </a:r>
          </a:p>
        </p:txBody>
      </p:sp>
    </p:spTree>
    <p:extLst>
      <p:ext uri="{BB962C8B-B14F-4D97-AF65-F5344CB8AC3E}">
        <p14:creationId xmlns:p14="http://schemas.microsoft.com/office/powerpoint/2010/main" val="951509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D1D06-7568-CC9D-F48C-33B506EC20B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15188B-DAA7-128B-3BF1-6961ED3FA6A8}"/>
              </a:ext>
            </a:extLst>
          </p:cNvPr>
          <p:cNvSpPr>
            <a:spLocks noGrp="1"/>
          </p:cNvSpPr>
          <p:nvPr>
            <p:ph type="sldNum" sz="quarter" idx="12"/>
          </p:nvPr>
        </p:nvSpPr>
        <p:spPr/>
        <p:txBody>
          <a:bodyPr/>
          <a:lstStyle/>
          <a:p>
            <a:fld id="{092E60C9-588D-E349-8E6F-0B6ABC3027BF}" type="slidenum">
              <a:rPr lang="en-US" smtClean="0"/>
              <a:t>54</a:t>
            </a:fld>
            <a:endParaRPr lang="en-US"/>
          </a:p>
        </p:txBody>
      </p:sp>
      <p:sp>
        <p:nvSpPr>
          <p:cNvPr id="3" name="TextBox 2">
            <a:extLst>
              <a:ext uri="{FF2B5EF4-FFF2-40B4-BE49-F238E27FC236}">
                <a16:creationId xmlns:a16="http://schemas.microsoft.com/office/drawing/2014/main" id="{35FE088B-A52D-D03C-C535-79BD1C900611}"/>
              </a:ext>
            </a:extLst>
          </p:cNvPr>
          <p:cNvSpPr txBox="1"/>
          <p:nvPr/>
        </p:nvSpPr>
        <p:spPr>
          <a:xfrm>
            <a:off x="1080655" y="2202873"/>
            <a:ext cx="1607128" cy="1200329"/>
          </a:xfrm>
          <a:prstGeom prst="rect">
            <a:avLst/>
          </a:prstGeom>
          <a:noFill/>
          <a:ln>
            <a:solidFill>
              <a:schemeClr val="tx1"/>
            </a:solidFill>
          </a:ln>
        </p:spPr>
        <p:txBody>
          <a:bodyPr wrap="square" rtlCol="0">
            <a:spAutoFit/>
          </a:bodyPr>
          <a:lstStyle/>
          <a:p>
            <a:r>
              <a:rPr lang="en-US" sz="3600" dirty="0"/>
              <a:t>Human being</a:t>
            </a:r>
          </a:p>
        </p:txBody>
      </p:sp>
      <p:sp>
        <p:nvSpPr>
          <p:cNvPr id="4" name="TextBox 3">
            <a:extLst>
              <a:ext uri="{FF2B5EF4-FFF2-40B4-BE49-F238E27FC236}">
                <a16:creationId xmlns:a16="http://schemas.microsoft.com/office/drawing/2014/main" id="{DCE04BEB-E413-BD15-22FB-E283825DFC0F}"/>
              </a:ext>
            </a:extLst>
          </p:cNvPr>
          <p:cNvSpPr txBox="1"/>
          <p:nvPr/>
        </p:nvSpPr>
        <p:spPr>
          <a:xfrm>
            <a:off x="3435928" y="2464199"/>
            <a:ext cx="1136072" cy="646331"/>
          </a:xfrm>
          <a:prstGeom prst="rect">
            <a:avLst/>
          </a:prstGeom>
          <a:noFill/>
          <a:ln>
            <a:solidFill>
              <a:schemeClr val="tx1"/>
            </a:solidFill>
          </a:ln>
        </p:spPr>
        <p:txBody>
          <a:bodyPr wrap="square" rtlCol="0">
            <a:spAutoFit/>
          </a:bodyPr>
          <a:lstStyle/>
          <a:p>
            <a:r>
              <a:rPr lang="en-US" sz="3600" dirty="0"/>
              <a:t>Body</a:t>
            </a:r>
          </a:p>
        </p:txBody>
      </p:sp>
      <p:sp>
        <p:nvSpPr>
          <p:cNvPr id="5" name="TextBox 4">
            <a:extLst>
              <a:ext uri="{FF2B5EF4-FFF2-40B4-BE49-F238E27FC236}">
                <a16:creationId xmlns:a16="http://schemas.microsoft.com/office/drawing/2014/main" id="{85C3C31F-5FE2-6390-D8B6-C80E9C42FB25}"/>
              </a:ext>
            </a:extLst>
          </p:cNvPr>
          <p:cNvSpPr txBox="1"/>
          <p:nvPr/>
        </p:nvSpPr>
        <p:spPr>
          <a:xfrm>
            <a:off x="4973783" y="2464199"/>
            <a:ext cx="1136072" cy="646331"/>
          </a:xfrm>
          <a:prstGeom prst="rect">
            <a:avLst/>
          </a:prstGeom>
          <a:noFill/>
          <a:ln>
            <a:solidFill>
              <a:schemeClr val="tx1"/>
            </a:solidFill>
          </a:ln>
        </p:spPr>
        <p:txBody>
          <a:bodyPr wrap="square" rtlCol="0">
            <a:spAutoFit/>
          </a:bodyPr>
          <a:lstStyle/>
          <a:p>
            <a:r>
              <a:rPr lang="en-US" sz="3600" dirty="0"/>
              <a:t>Soul</a:t>
            </a:r>
          </a:p>
        </p:txBody>
      </p:sp>
      <p:sp>
        <p:nvSpPr>
          <p:cNvPr id="6" name="TextBox 5">
            <a:extLst>
              <a:ext uri="{FF2B5EF4-FFF2-40B4-BE49-F238E27FC236}">
                <a16:creationId xmlns:a16="http://schemas.microsoft.com/office/drawing/2014/main" id="{D9450162-BE2B-7513-2145-0388C32CBC62}"/>
              </a:ext>
            </a:extLst>
          </p:cNvPr>
          <p:cNvSpPr txBox="1"/>
          <p:nvPr/>
        </p:nvSpPr>
        <p:spPr>
          <a:xfrm>
            <a:off x="6497783" y="2452259"/>
            <a:ext cx="1316181" cy="646331"/>
          </a:xfrm>
          <a:prstGeom prst="rect">
            <a:avLst/>
          </a:prstGeom>
          <a:noFill/>
          <a:ln>
            <a:solidFill>
              <a:schemeClr val="tx1"/>
            </a:solidFill>
          </a:ln>
        </p:spPr>
        <p:txBody>
          <a:bodyPr wrap="square" rtlCol="0">
            <a:spAutoFit/>
          </a:bodyPr>
          <a:lstStyle/>
          <a:p>
            <a:r>
              <a:rPr lang="en-US" sz="3600" dirty="0">
                <a:solidFill>
                  <a:srgbClr val="FFFF00"/>
                </a:solidFill>
              </a:rPr>
              <a:t>Logos</a:t>
            </a:r>
          </a:p>
        </p:txBody>
      </p:sp>
      <p:sp>
        <p:nvSpPr>
          <p:cNvPr id="7" name="TextBox 6">
            <a:extLst>
              <a:ext uri="{FF2B5EF4-FFF2-40B4-BE49-F238E27FC236}">
                <a16:creationId xmlns:a16="http://schemas.microsoft.com/office/drawing/2014/main" id="{A85AE455-697F-A815-D175-93256D07A528}"/>
              </a:ext>
            </a:extLst>
          </p:cNvPr>
          <p:cNvSpPr txBox="1"/>
          <p:nvPr/>
        </p:nvSpPr>
        <p:spPr>
          <a:xfrm>
            <a:off x="2798621" y="2452258"/>
            <a:ext cx="415636" cy="646331"/>
          </a:xfrm>
          <a:prstGeom prst="rect">
            <a:avLst/>
          </a:prstGeom>
          <a:noFill/>
          <a:ln>
            <a:noFill/>
          </a:ln>
        </p:spPr>
        <p:txBody>
          <a:bodyPr wrap="square" rtlCol="0">
            <a:spAutoFit/>
          </a:bodyPr>
          <a:lstStyle/>
          <a:p>
            <a:r>
              <a:rPr lang="en-US" sz="3600" dirty="0"/>
              <a:t>=</a:t>
            </a:r>
          </a:p>
        </p:txBody>
      </p:sp>
      <p:sp>
        <p:nvSpPr>
          <p:cNvPr id="8" name="TextBox 7">
            <a:extLst>
              <a:ext uri="{FF2B5EF4-FFF2-40B4-BE49-F238E27FC236}">
                <a16:creationId xmlns:a16="http://schemas.microsoft.com/office/drawing/2014/main" id="{75ABB408-763B-F084-DE83-AE56AA48CCBB}"/>
              </a:ext>
            </a:extLst>
          </p:cNvPr>
          <p:cNvSpPr txBox="1"/>
          <p:nvPr/>
        </p:nvSpPr>
        <p:spPr>
          <a:xfrm>
            <a:off x="4558147" y="2479871"/>
            <a:ext cx="415636" cy="646331"/>
          </a:xfrm>
          <a:prstGeom prst="rect">
            <a:avLst/>
          </a:prstGeom>
          <a:noFill/>
          <a:ln>
            <a:noFill/>
          </a:ln>
        </p:spPr>
        <p:txBody>
          <a:bodyPr wrap="square" rtlCol="0">
            <a:spAutoFit/>
          </a:bodyPr>
          <a:lstStyle/>
          <a:p>
            <a:r>
              <a:rPr lang="en-US" sz="3600" dirty="0"/>
              <a:t>+</a:t>
            </a:r>
          </a:p>
        </p:txBody>
      </p:sp>
      <p:sp>
        <p:nvSpPr>
          <p:cNvPr id="9" name="TextBox 8">
            <a:extLst>
              <a:ext uri="{FF2B5EF4-FFF2-40B4-BE49-F238E27FC236}">
                <a16:creationId xmlns:a16="http://schemas.microsoft.com/office/drawing/2014/main" id="{B5B35659-2E47-37FD-B57F-89B2A6E84F11}"/>
              </a:ext>
            </a:extLst>
          </p:cNvPr>
          <p:cNvSpPr txBox="1"/>
          <p:nvPr/>
        </p:nvSpPr>
        <p:spPr>
          <a:xfrm>
            <a:off x="6082147" y="2479871"/>
            <a:ext cx="415636" cy="646331"/>
          </a:xfrm>
          <a:prstGeom prst="rect">
            <a:avLst/>
          </a:prstGeom>
          <a:noFill/>
          <a:ln>
            <a:noFill/>
          </a:ln>
        </p:spPr>
        <p:txBody>
          <a:bodyPr wrap="square" rtlCol="0">
            <a:spAutoFit/>
          </a:bodyPr>
          <a:lstStyle/>
          <a:p>
            <a:r>
              <a:rPr lang="en-US" sz="3600" dirty="0"/>
              <a:t>+</a:t>
            </a:r>
          </a:p>
        </p:txBody>
      </p:sp>
      <p:sp>
        <p:nvSpPr>
          <p:cNvPr id="10" name="Oval 9">
            <a:extLst>
              <a:ext uri="{FF2B5EF4-FFF2-40B4-BE49-F238E27FC236}">
                <a16:creationId xmlns:a16="http://schemas.microsoft.com/office/drawing/2014/main" id="{3FFB9F1E-7F90-AB48-04AA-755ACEB954F9}"/>
              </a:ext>
            </a:extLst>
          </p:cNvPr>
          <p:cNvSpPr/>
          <p:nvPr/>
        </p:nvSpPr>
        <p:spPr>
          <a:xfrm>
            <a:off x="4793671" y="1634836"/>
            <a:ext cx="3269674" cy="2604655"/>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a:extLst>
              <a:ext uri="{FF2B5EF4-FFF2-40B4-BE49-F238E27FC236}">
                <a16:creationId xmlns:a16="http://schemas.microsoft.com/office/drawing/2014/main" id="{1685F980-CBB1-365F-4923-4DE7FF877B63}"/>
              </a:ext>
            </a:extLst>
          </p:cNvPr>
          <p:cNvCxnSpPr>
            <a:cxnSpLocks/>
            <a:stCxn id="10" idx="4"/>
          </p:cNvCxnSpPr>
          <p:nvPr/>
        </p:nvCxnSpPr>
        <p:spPr>
          <a:xfrm>
            <a:off x="6428508" y="4239491"/>
            <a:ext cx="0" cy="767224"/>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DCB36A8-F903-1913-7787-CD239FA77B05}"/>
              </a:ext>
            </a:extLst>
          </p:cNvPr>
          <p:cNvSpPr txBox="1"/>
          <p:nvPr/>
        </p:nvSpPr>
        <p:spPr>
          <a:xfrm>
            <a:off x="5051690" y="5135951"/>
            <a:ext cx="2628724" cy="1200329"/>
          </a:xfrm>
          <a:prstGeom prst="rect">
            <a:avLst/>
          </a:prstGeom>
          <a:noFill/>
          <a:ln>
            <a:solidFill>
              <a:schemeClr val="tx1"/>
            </a:solidFill>
          </a:ln>
        </p:spPr>
        <p:txBody>
          <a:bodyPr wrap="square" rtlCol="0">
            <a:spAutoFit/>
          </a:bodyPr>
          <a:lstStyle/>
          <a:p>
            <a:pPr algn="ctr"/>
            <a:r>
              <a:rPr lang="en-US" sz="3600" dirty="0">
                <a:solidFill>
                  <a:srgbClr val="FFFF00"/>
                </a:solidFill>
              </a:rPr>
              <a:t>Not a fully human soul</a:t>
            </a:r>
          </a:p>
        </p:txBody>
      </p:sp>
    </p:spTree>
    <p:extLst>
      <p:ext uri="{BB962C8B-B14F-4D97-AF65-F5344CB8AC3E}">
        <p14:creationId xmlns:p14="http://schemas.microsoft.com/office/powerpoint/2010/main" val="1606757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2"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Scale>
                                      <p:cBhvr>
                                        <p:cTn id="25" dur="1000" decel="50000" fill="hold">
                                          <p:stCondLst>
                                            <p:cond delay="0"/>
                                          </p:stCondLst>
                                        </p:cTn>
                                        <p:tgtEl>
                                          <p:spTgt spid="1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14"/>
                                        </p:tgtEl>
                                        <p:attrNameLst>
                                          <p:attrName>ppt_x</p:attrName>
                                          <p:attrName>ppt_y</p:attrName>
                                        </p:attrNameLst>
                                      </p:cBhvr>
                                    </p:animMotion>
                                    <p:animEffect transition="in" filter="fade">
                                      <p:cBhvr>
                                        <p:cTn id="27"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B5B7B-FD35-4CB3-954B-A171077C43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03D421-1996-0761-2209-9D026F7B3996}"/>
              </a:ext>
            </a:extLst>
          </p:cNvPr>
          <p:cNvSpPr>
            <a:spLocks noGrp="1"/>
          </p:cNvSpPr>
          <p:nvPr>
            <p:ph type="title"/>
          </p:nvPr>
        </p:nvSpPr>
        <p:spPr>
          <a:xfrm>
            <a:off x="628650" y="561769"/>
            <a:ext cx="7886700" cy="720668"/>
          </a:xfrm>
        </p:spPr>
        <p:txBody>
          <a:bodyPr/>
          <a:lstStyle/>
          <a:p>
            <a:r>
              <a:rPr lang="en-US" dirty="0"/>
              <a:t>How does the descent clause counter Apollinarianism?</a:t>
            </a:r>
          </a:p>
        </p:txBody>
      </p:sp>
      <p:sp>
        <p:nvSpPr>
          <p:cNvPr id="3" name="Content Placeholder 2">
            <a:extLst>
              <a:ext uri="{FF2B5EF4-FFF2-40B4-BE49-F238E27FC236}">
                <a16:creationId xmlns:a16="http://schemas.microsoft.com/office/drawing/2014/main" id="{61CE26E0-D494-46DB-FBC3-A2A33B115384}"/>
              </a:ext>
            </a:extLst>
          </p:cNvPr>
          <p:cNvSpPr>
            <a:spLocks noGrp="1"/>
          </p:cNvSpPr>
          <p:nvPr>
            <p:ph idx="1"/>
          </p:nvPr>
        </p:nvSpPr>
        <p:spPr>
          <a:xfrm>
            <a:off x="628650" y="1493520"/>
            <a:ext cx="7886700" cy="5256831"/>
          </a:xfrm>
        </p:spPr>
        <p:txBody>
          <a:bodyPr>
            <a:normAutofit/>
          </a:bodyPr>
          <a:lstStyle/>
          <a:p>
            <a:pPr marL="457200" lvl="0" indent="-457200">
              <a:buFont typeface="Arial" panose="020B0604020202020204" pitchFamily="34" charset="0"/>
              <a:buChar char="•"/>
            </a:pPr>
            <a:r>
              <a:rPr lang="en-SG" b="1" dirty="0">
                <a:solidFill>
                  <a:srgbClr val="FFC000"/>
                </a:solidFill>
              </a:rPr>
              <a:t>Christ had a true human soul that experienced death.</a:t>
            </a:r>
            <a:endParaRPr lang="en-SG" dirty="0">
              <a:solidFill>
                <a:srgbClr val="FFC000"/>
              </a:solidFill>
            </a:endParaRPr>
          </a:p>
          <a:p>
            <a:pPr lvl="1"/>
            <a:r>
              <a:rPr lang="en-SG" dirty="0"/>
              <a:t>At the crucifixion, Christ’s </a:t>
            </a:r>
            <a:r>
              <a:rPr lang="en-SG" b="1" dirty="0"/>
              <a:t>human body</a:t>
            </a:r>
            <a:r>
              <a:rPr lang="en-SG" dirty="0"/>
              <a:t> was buried, and His </a:t>
            </a:r>
            <a:r>
              <a:rPr lang="en-SG" b="1" dirty="0"/>
              <a:t>human soul</a:t>
            </a:r>
            <a:r>
              <a:rPr lang="en-SG" dirty="0"/>
              <a:t> descended to the realm of </a:t>
            </a:r>
            <a:r>
              <a:rPr lang="en-SG"/>
              <a:t>the dead.</a:t>
            </a:r>
            <a:endParaRPr lang="en-SG" dirty="0"/>
          </a:p>
          <a:p>
            <a:pPr lvl="1"/>
            <a:r>
              <a:rPr lang="en-SG" dirty="0"/>
              <a:t>If Christ had no human soul, what would have “descended” to the dead?</a:t>
            </a:r>
          </a:p>
          <a:p>
            <a:pPr lvl="1"/>
            <a:r>
              <a:rPr lang="en-SG" dirty="0"/>
              <a:t>The Creed insists He experienced the full reality of human death, not just in His body but also in His soul.</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60CEC992-776E-6569-D093-4E3B38BE1C10}"/>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5FD2CBB2-6783-913E-5998-F32625A0D2B3}"/>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55</a:t>
            </a:fld>
            <a:endParaRPr lang="en-US"/>
          </a:p>
        </p:txBody>
      </p:sp>
    </p:spTree>
    <p:extLst>
      <p:ext uri="{BB962C8B-B14F-4D97-AF65-F5344CB8AC3E}">
        <p14:creationId xmlns:p14="http://schemas.microsoft.com/office/powerpoint/2010/main" val="1145108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6AC10-C7C0-3FA6-8F43-EB746E3548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6B4141-A9DA-FC3E-354E-B276726B87B5}"/>
              </a:ext>
            </a:extLst>
          </p:cNvPr>
          <p:cNvSpPr>
            <a:spLocks noGrp="1"/>
          </p:cNvSpPr>
          <p:nvPr>
            <p:ph type="title"/>
          </p:nvPr>
        </p:nvSpPr>
        <p:spPr>
          <a:xfrm>
            <a:off x="628650" y="594527"/>
            <a:ext cx="7886700" cy="655153"/>
          </a:xfrm>
        </p:spPr>
        <p:txBody>
          <a:bodyPr/>
          <a:lstStyle/>
          <a:p>
            <a:r>
              <a:rPr lang="en-US" dirty="0"/>
              <a:t>How does the descent clause counter Apollinarianism?</a:t>
            </a:r>
          </a:p>
        </p:txBody>
      </p:sp>
      <p:sp>
        <p:nvSpPr>
          <p:cNvPr id="3" name="Content Placeholder 2">
            <a:extLst>
              <a:ext uri="{FF2B5EF4-FFF2-40B4-BE49-F238E27FC236}">
                <a16:creationId xmlns:a16="http://schemas.microsoft.com/office/drawing/2014/main" id="{FF6E6615-8344-F092-76D9-1AA5C8C45BDA}"/>
              </a:ext>
            </a:extLst>
          </p:cNvPr>
          <p:cNvSpPr>
            <a:spLocks noGrp="1"/>
          </p:cNvSpPr>
          <p:nvPr>
            <p:ph idx="1"/>
          </p:nvPr>
        </p:nvSpPr>
        <p:spPr>
          <a:xfrm>
            <a:off x="628650" y="1493520"/>
            <a:ext cx="7886700" cy="5256831"/>
          </a:xfrm>
        </p:spPr>
        <p:txBody>
          <a:bodyPr>
            <a:normAutofit/>
          </a:bodyPr>
          <a:lstStyle/>
          <a:p>
            <a:pPr marL="457200" lvl="0" indent="-457200">
              <a:buFont typeface="Arial" panose="020B0604020202020204" pitchFamily="34" charset="0"/>
              <a:buChar char="•"/>
            </a:pPr>
            <a:r>
              <a:rPr lang="en-SG" b="1" dirty="0">
                <a:solidFill>
                  <a:srgbClr val="FFC000"/>
                </a:solidFill>
              </a:rPr>
              <a:t>Christ’s solidarity with humanity is complete</a:t>
            </a:r>
            <a:r>
              <a:rPr lang="en-SG" b="1" dirty="0"/>
              <a:t>.</a:t>
            </a:r>
            <a:endParaRPr lang="en-SG" dirty="0"/>
          </a:p>
          <a:p>
            <a:pPr lvl="1"/>
            <a:r>
              <a:rPr lang="en-SG" dirty="0"/>
              <a:t>All humans die, and their souls go to the place of the dead.</a:t>
            </a:r>
          </a:p>
          <a:p>
            <a:pPr lvl="1"/>
            <a:r>
              <a:rPr lang="en-SG" dirty="0"/>
              <a:t>By confessing that Christ descended there, the Creed affirms He entered the full human condition, including the fate of the soul after death.</a:t>
            </a:r>
          </a:p>
          <a:p>
            <a:pPr lvl="1"/>
            <a:r>
              <a:rPr lang="en-SG" dirty="0"/>
              <a:t>This requires a complete humanity (body + rational soul).</a:t>
            </a:r>
          </a:p>
          <a:p>
            <a:pPr marL="457200" indent="-457200">
              <a:buFont typeface="Arial" panose="020B0604020202020204" pitchFamily="34" charset="0"/>
              <a:buChar char="•"/>
            </a:pPr>
            <a:r>
              <a:rPr lang="en-SG" b="1" dirty="0">
                <a:solidFill>
                  <a:srgbClr val="FFC000"/>
                </a:solidFill>
              </a:rPr>
              <a:t>Christ saves the whole human, body and soul.</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143DC45E-AEB7-E2C5-1E6E-9D46418CE961}"/>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FCD9EE65-0C9F-49FF-1D4E-34B7FF57B2E7}"/>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56</a:t>
            </a:fld>
            <a:endParaRPr lang="en-US"/>
          </a:p>
        </p:txBody>
      </p:sp>
    </p:spTree>
    <p:extLst>
      <p:ext uri="{BB962C8B-B14F-4D97-AF65-F5344CB8AC3E}">
        <p14:creationId xmlns:p14="http://schemas.microsoft.com/office/powerpoint/2010/main" val="3743782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606C1-0A05-A9E0-0DED-60B5952401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4544D3-DB5B-C928-1F07-BF5B4A854516}"/>
              </a:ext>
            </a:extLst>
          </p:cNvPr>
          <p:cNvSpPr>
            <a:spLocks noGrp="1"/>
          </p:cNvSpPr>
          <p:nvPr>
            <p:ph type="title"/>
          </p:nvPr>
        </p:nvSpPr>
        <p:spPr>
          <a:xfrm>
            <a:off x="628650" y="594527"/>
            <a:ext cx="7886700" cy="655153"/>
          </a:xfrm>
        </p:spPr>
        <p:txBody>
          <a:bodyPr/>
          <a:lstStyle/>
          <a:p>
            <a:r>
              <a:rPr lang="en-US" dirty="0"/>
              <a:t>B. Why did we remove the clause </a:t>
            </a:r>
            <a:r>
              <a:rPr lang="en-US" dirty="0">
                <a:solidFill>
                  <a:srgbClr val="FFC000"/>
                </a:solidFill>
              </a:rPr>
              <a:t>‘he descended to hell’</a:t>
            </a:r>
            <a:r>
              <a:rPr lang="en-US" dirty="0"/>
              <a:t>?</a:t>
            </a:r>
          </a:p>
        </p:txBody>
      </p:sp>
      <p:sp>
        <p:nvSpPr>
          <p:cNvPr id="3" name="Content Placeholder 2">
            <a:extLst>
              <a:ext uri="{FF2B5EF4-FFF2-40B4-BE49-F238E27FC236}">
                <a16:creationId xmlns:a16="http://schemas.microsoft.com/office/drawing/2014/main" id="{381DF1B5-D9AD-BDFF-8E07-D6D7E7FD145B}"/>
              </a:ext>
            </a:extLst>
          </p:cNvPr>
          <p:cNvSpPr>
            <a:spLocks noGrp="1"/>
          </p:cNvSpPr>
          <p:nvPr>
            <p:ph idx="1"/>
          </p:nvPr>
        </p:nvSpPr>
        <p:spPr>
          <a:xfrm>
            <a:off x="628650" y="1640059"/>
            <a:ext cx="7886700" cy="4623414"/>
          </a:xfrm>
        </p:spPr>
        <p:txBody>
          <a:bodyPr>
            <a:normAutofit/>
          </a:bodyPr>
          <a:lstStyle/>
          <a:p>
            <a:pPr marL="457200" indent="-457200">
              <a:buFont typeface="Arial" panose="020B0604020202020204" pitchFamily="34" charset="0"/>
              <a:buChar char="•"/>
            </a:pPr>
            <a:r>
              <a:rPr lang="en-US" dirty="0"/>
              <a:t>If today, we no longer have to deal with Apollinarianism, does that mean there is lesser urgency to confess the descent clause?</a:t>
            </a:r>
          </a:p>
          <a:p>
            <a:pPr marL="457200" indent="-457200">
              <a:buFont typeface="Arial" panose="020B0604020202020204" pitchFamily="34" charset="0"/>
              <a:buChar char="•"/>
            </a:pPr>
            <a:r>
              <a:rPr lang="en-US" dirty="0">
                <a:solidFill>
                  <a:srgbClr val="FFC000"/>
                </a:solidFill>
              </a:rPr>
              <a:t>Can we adopt the Patristic Fathers’ understanding that the descent clause is subsumed under the clause “he was buried”?</a:t>
            </a:r>
          </a:p>
          <a:p>
            <a:pPr marL="457200" indent="-457200">
              <a:buFont typeface="Arial" panose="020B0604020202020204" pitchFamily="34" charset="0"/>
              <a:buChar char="•"/>
            </a:pPr>
            <a:r>
              <a:rPr lang="en-US" dirty="0"/>
              <a:t>If the descent clause was originally not there, can we stick with the original version?</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FA7C43F4-BBC7-3BCB-C2B7-DD3A31C119AA}"/>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A8AA8DF1-3E88-00C7-D644-E1CF9C39C08A}"/>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57</a:t>
            </a:fld>
            <a:endParaRPr lang="en-US"/>
          </a:p>
        </p:txBody>
      </p:sp>
    </p:spTree>
    <p:extLst>
      <p:ext uri="{BB962C8B-B14F-4D97-AF65-F5344CB8AC3E}">
        <p14:creationId xmlns:p14="http://schemas.microsoft.com/office/powerpoint/2010/main" val="2360230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43C6E-C32B-EEC9-1619-772B94D9A458}"/>
              </a:ext>
            </a:extLst>
          </p:cNvPr>
          <p:cNvSpPr>
            <a:spLocks noGrp="1"/>
          </p:cNvSpPr>
          <p:nvPr>
            <p:ph type="title"/>
          </p:nvPr>
        </p:nvSpPr>
        <p:spPr>
          <a:xfrm>
            <a:off x="628650" y="442127"/>
            <a:ext cx="7886700" cy="655153"/>
          </a:xfrm>
        </p:spPr>
        <p:txBody>
          <a:bodyPr>
            <a:normAutofit/>
          </a:bodyPr>
          <a:lstStyle/>
          <a:p>
            <a:r>
              <a:rPr lang="en-US" dirty="0"/>
              <a:t>Plan for today. </a:t>
            </a:r>
          </a:p>
        </p:txBody>
      </p:sp>
      <p:sp>
        <p:nvSpPr>
          <p:cNvPr id="3" name="Content Placeholder 2">
            <a:extLst>
              <a:ext uri="{FF2B5EF4-FFF2-40B4-BE49-F238E27FC236}">
                <a16:creationId xmlns:a16="http://schemas.microsoft.com/office/drawing/2014/main" id="{5D8FE754-3830-0EC3-1FF1-E9C2C859D849}"/>
              </a:ext>
            </a:extLst>
          </p:cNvPr>
          <p:cNvSpPr>
            <a:spLocks noGrp="1"/>
          </p:cNvSpPr>
          <p:nvPr>
            <p:ph idx="4294967295"/>
          </p:nvPr>
        </p:nvSpPr>
        <p:spPr>
          <a:xfrm>
            <a:off x="628650" y="1309037"/>
            <a:ext cx="7886700" cy="5252537"/>
          </a:xfrm>
        </p:spPr>
        <p:txBody>
          <a:bodyPr>
            <a:normAutofit/>
          </a:bodyPr>
          <a:lstStyle/>
          <a:p>
            <a:r>
              <a:rPr lang="en-US" dirty="0"/>
              <a:t>A. What are the different </a:t>
            </a:r>
            <a:r>
              <a:rPr lang="en-US" dirty="0">
                <a:solidFill>
                  <a:srgbClr val="FFC000"/>
                </a:solidFill>
              </a:rPr>
              <a:t>atonement</a:t>
            </a:r>
            <a:r>
              <a:rPr lang="en-US" dirty="0"/>
              <a:t> theories?</a:t>
            </a:r>
          </a:p>
          <a:p>
            <a:pPr marL="514350" indent="-514350">
              <a:buAutoNum type="alphaUcPeriod"/>
            </a:pPr>
            <a:endParaRPr lang="en-US" i="1" dirty="0"/>
          </a:p>
          <a:p>
            <a:r>
              <a:rPr lang="en-US" dirty="0"/>
              <a:t>B. Why did our church remove the clause </a:t>
            </a:r>
            <a:r>
              <a:rPr lang="en-US" dirty="0">
                <a:solidFill>
                  <a:srgbClr val="FFC000"/>
                </a:solidFill>
              </a:rPr>
              <a:t>‘descended into hell’</a:t>
            </a:r>
            <a:r>
              <a:rPr lang="en-US" dirty="0"/>
              <a:t>?</a:t>
            </a:r>
          </a:p>
          <a:p>
            <a:endParaRPr lang="en-US" dirty="0"/>
          </a:p>
          <a:p>
            <a:endParaRPr lang="en-US" i="1" dirty="0"/>
          </a:p>
        </p:txBody>
      </p:sp>
      <p:sp>
        <p:nvSpPr>
          <p:cNvPr id="4" name="Slide Number Placeholder 3">
            <a:extLst>
              <a:ext uri="{FF2B5EF4-FFF2-40B4-BE49-F238E27FC236}">
                <a16:creationId xmlns:a16="http://schemas.microsoft.com/office/drawing/2014/main" id="{0D9D9B3C-E290-A5A9-7C3A-7D4E895D6E27}"/>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6</a:t>
            </a:fld>
            <a:endParaRPr lang="en-US"/>
          </a:p>
        </p:txBody>
      </p:sp>
    </p:spTree>
    <p:extLst>
      <p:ext uri="{BB962C8B-B14F-4D97-AF65-F5344CB8AC3E}">
        <p14:creationId xmlns:p14="http://schemas.microsoft.com/office/powerpoint/2010/main" val="1714564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4968D-50CA-4929-4B63-7550DAB9FF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C0EF8-BDFE-C15C-E8D6-EBE8A05D35F4}"/>
              </a:ext>
            </a:extLst>
          </p:cNvPr>
          <p:cNvSpPr>
            <a:spLocks noGrp="1"/>
          </p:cNvSpPr>
          <p:nvPr>
            <p:ph type="title"/>
          </p:nvPr>
        </p:nvSpPr>
        <p:spPr>
          <a:xfrm>
            <a:off x="628650" y="442127"/>
            <a:ext cx="7886700" cy="655153"/>
          </a:xfrm>
        </p:spPr>
        <p:txBody>
          <a:bodyPr>
            <a:normAutofit/>
          </a:bodyPr>
          <a:lstStyle/>
          <a:p>
            <a:r>
              <a:rPr lang="en-US" dirty="0"/>
              <a:t>Atonement</a:t>
            </a:r>
          </a:p>
        </p:txBody>
      </p:sp>
      <p:sp>
        <p:nvSpPr>
          <p:cNvPr id="3" name="Content Placeholder 2">
            <a:extLst>
              <a:ext uri="{FF2B5EF4-FFF2-40B4-BE49-F238E27FC236}">
                <a16:creationId xmlns:a16="http://schemas.microsoft.com/office/drawing/2014/main" id="{E9C34AE8-5BFD-788A-B0E2-ED5A8058B319}"/>
              </a:ext>
            </a:extLst>
          </p:cNvPr>
          <p:cNvSpPr>
            <a:spLocks noGrp="1"/>
          </p:cNvSpPr>
          <p:nvPr>
            <p:ph idx="4294967295"/>
          </p:nvPr>
        </p:nvSpPr>
        <p:spPr>
          <a:xfrm>
            <a:off x="628650" y="1309037"/>
            <a:ext cx="7886700" cy="5252537"/>
          </a:xfrm>
        </p:spPr>
        <p:txBody>
          <a:bodyPr>
            <a:normAutofit/>
          </a:bodyPr>
          <a:lstStyle/>
          <a:p>
            <a:pPr marL="457200" indent="-457200">
              <a:buFont typeface="Arial" panose="020B0604020202020204" pitchFamily="34" charset="0"/>
              <a:buChar char="•"/>
            </a:pPr>
            <a:r>
              <a:rPr lang="en-SG" dirty="0"/>
              <a:t>The English word </a:t>
            </a:r>
            <a:r>
              <a:rPr lang="en-SG" i="1" dirty="0"/>
              <a:t>atonement</a:t>
            </a:r>
            <a:r>
              <a:rPr lang="en-SG" dirty="0"/>
              <a:t> literally comes from “at-one-</a:t>
            </a:r>
            <a:r>
              <a:rPr lang="en-SG" dirty="0" err="1"/>
              <a:t>ment</a:t>
            </a:r>
            <a:r>
              <a:rPr lang="en-SG" dirty="0"/>
              <a:t>.” </a:t>
            </a:r>
          </a:p>
          <a:p>
            <a:pPr marL="457200" indent="-457200">
              <a:buFont typeface="Arial" panose="020B0604020202020204" pitchFamily="34" charset="0"/>
              <a:buChar char="•"/>
            </a:pPr>
            <a:r>
              <a:rPr lang="en-SG" dirty="0"/>
              <a:t>It was coined in Middle English to express the idea of </a:t>
            </a:r>
            <a:r>
              <a:rPr lang="en-SG" b="1" dirty="0">
                <a:solidFill>
                  <a:srgbClr val="FFC000"/>
                </a:solidFill>
              </a:rPr>
              <a:t>reconciliation</a:t>
            </a:r>
            <a:r>
              <a:rPr lang="en-SG" dirty="0"/>
              <a:t> — bringing back together what was broken.</a:t>
            </a:r>
          </a:p>
          <a:p>
            <a:pPr marL="457200" indent="-457200">
              <a:buFont typeface="Arial" panose="020B0604020202020204" pitchFamily="34" charset="0"/>
              <a:buChar char="•"/>
            </a:pPr>
            <a:r>
              <a:rPr lang="en-SG" dirty="0"/>
              <a:t>In Christian theology, it refers to </a:t>
            </a:r>
            <a:r>
              <a:rPr lang="en-SG" b="1" dirty="0">
                <a:solidFill>
                  <a:srgbClr val="FFC000"/>
                </a:solidFill>
              </a:rPr>
              <a:t>how sinful humanity is made “at one” with a holy God</a:t>
            </a:r>
            <a:r>
              <a:rPr lang="en-SG" dirty="0"/>
              <a:t> through the life, death, and resurrection of Jesus Christ.</a:t>
            </a:r>
          </a:p>
          <a:p>
            <a:endParaRPr lang="en-US" i="1" dirty="0"/>
          </a:p>
        </p:txBody>
      </p:sp>
      <p:sp>
        <p:nvSpPr>
          <p:cNvPr id="4" name="Slide Number Placeholder 3">
            <a:extLst>
              <a:ext uri="{FF2B5EF4-FFF2-40B4-BE49-F238E27FC236}">
                <a16:creationId xmlns:a16="http://schemas.microsoft.com/office/drawing/2014/main" id="{88A1F717-32A1-4F1F-956A-BAC53B398853}"/>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7</a:t>
            </a:fld>
            <a:endParaRPr lang="en-US"/>
          </a:p>
        </p:txBody>
      </p:sp>
    </p:spTree>
    <p:extLst>
      <p:ext uri="{BB962C8B-B14F-4D97-AF65-F5344CB8AC3E}">
        <p14:creationId xmlns:p14="http://schemas.microsoft.com/office/powerpoint/2010/main" val="320840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46EA2-5136-FA72-093E-8BCA1B79251B}"/>
              </a:ext>
            </a:extLst>
          </p:cNvPr>
          <p:cNvSpPr>
            <a:spLocks noGrp="1"/>
          </p:cNvSpPr>
          <p:nvPr>
            <p:ph type="title"/>
          </p:nvPr>
        </p:nvSpPr>
        <p:spPr>
          <a:xfrm>
            <a:off x="629840" y="457200"/>
            <a:ext cx="4795600" cy="1600200"/>
          </a:xfrm>
        </p:spPr>
        <p:txBody>
          <a:bodyPr anchor="b">
            <a:normAutofit fontScale="90000"/>
          </a:bodyPr>
          <a:lstStyle/>
          <a:p>
            <a:r>
              <a:rPr lang="en-US" sz="4000" dirty="0"/>
              <a:t>A. What are the different </a:t>
            </a:r>
            <a:r>
              <a:rPr lang="en-US" sz="4000" dirty="0">
                <a:solidFill>
                  <a:srgbClr val="FFC000"/>
                </a:solidFill>
              </a:rPr>
              <a:t>atonement </a:t>
            </a:r>
            <a:r>
              <a:rPr lang="en-US" sz="4000" dirty="0"/>
              <a:t>theories?</a:t>
            </a:r>
            <a:br>
              <a:rPr lang="en-US" sz="2800" dirty="0"/>
            </a:br>
            <a:endParaRPr lang="en-US" sz="2800" dirty="0"/>
          </a:p>
        </p:txBody>
      </p:sp>
      <p:pic>
        <p:nvPicPr>
          <p:cNvPr id="1026" name="Picture 2" descr="Good Friday: The Crucifixion of Jesus - Roman Catholic Archdiocese of  Singapore">
            <a:extLst>
              <a:ext uri="{FF2B5EF4-FFF2-40B4-BE49-F238E27FC236}">
                <a16:creationId xmlns:a16="http://schemas.microsoft.com/office/drawing/2014/main" id="{E79942F7-F6E6-D6B3-5808-D181E420AB8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887391" y="2170031"/>
            <a:ext cx="4629150" cy="3361854"/>
          </a:xfrm>
          <a:prstGeom prst="rect">
            <a:avLst/>
          </a:prstGeom>
          <a:solidFill>
            <a:srgbClr val="FFFFFF"/>
          </a:solidFill>
        </p:spPr>
      </p:pic>
      <p:sp>
        <p:nvSpPr>
          <p:cNvPr id="3" name="Content Placeholder 2">
            <a:extLst>
              <a:ext uri="{FF2B5EF4-FFF2-40B4-BE49-F238E27FC236}">
                <a16:creationId xmlns:a16="http://schemas.microsoft.com/office/drawing/2014/main" id="{6AD2672E-C9E9-2B2C-6B6F-5997CAC9F47A}"/>
              </a:ext>
            </a:extLst>
          </p:cNvPr>
          <p:cNvSpPr>
            <a:spLocks noGrp="1"/>
          </p:cNvSpPr>
          <p:nvPr>
            <p:ph type="body" sz="half" idx="2"/>
          </p:nvPr>
        </p:nvSpPr>
        <p:spPr>
          <a:xfrm>
            <a:off x="629841" y="1874520"/>
            <a:ext cx="2949178" cy="3811588"/>
          </a:xfrm>
        </p:spPr>
        <p:txBody>
          <a:bodyPr>
            <a:normAutofit/>
          </a:bodyPr>
          <a:lstStyle/>
          <a:p>
            <a:endParaRPr lang="en-US" dirty="0"/>
          </a:p>
          <a:p>
            <a:r>
              <a:rPr lang="en-US" sz="3200" dirty="0"/>
              <a:t>Starter: </a:t>
            </a:r>
          </a:p>
          <a:p>
            <a:r>
              <a:rPr lang="en-US" sz="3200" dirty="0"/>
              <a:t>How did Jesus’ death bring about reconciliation between God and humanity?</a:t>
            </a:r>
          </a:p>
        </p:txBody>
      </p:sp>
      <p:sp>
        <p:nvSpPr>
          <p:cNvPr id="5" name="Slide Number Placeholder 4">
            <a:extLst>
              <a:ext uri="{FF2B5EF4-FFF2-40B4-BE49-F238E27FC236}">
                <a16:creationId xmlns:a16="http://schemas.microsoft.com/office/drawing/2014/main" id="{1D040905-2F25-A6BB-7608-F170793FFAF1}"/>
              </a:ext>
            </a:extLst>
          </p:cNvPr>
          <p:cNvSpPr>
            <a:spLocks noGrp="1"/>
          </p:cNvSpPr>
          <p:nvPr>
            <p:ph type="sldNum" sz="quarter" idx="12"/>
          </p:nvPr>
        </p:nvSpPr>
        <p:spPr>
          <a:xfrm>
            <a:off x="8665745" y="6492875"/>
            <a:ext cx="478255" cy="365125"/>
          </a:xfrm>
        </p:spPr>
        <p:txBody>
          <a:bodyPr anchor="ctr">
            <a:normAutofit/>
          </a:bodyPr>
          <a:lstStyle/>
          <a:p>
            <a:pPr>
              <a:spcAft>
                <a:spcPts val="600"/>
              </a:spcAft>
            </a:pPr>
            <a:fld id="{092E60C9-588D-E349-8E6F-0B6ABC3027BF}" type="slidenum">
              <a:rPr lang="en-US" smtClean="0"/>
              <a:pPr>
                <a:spcAft>
                  <a:spcPts val="600"/>
                </a:spcAft>
              </a:pPr>
              <a:t>8</a:t>
            </a:fld>
            <a:endParaRPr lang="en-US"/>
          </a:p>
        </p:txBody>
      </p:sp>
      <p:sp>
        <p:nvSpPr>
          <p:cNvPr id="4" name="TextBox 3">
            <a:extLst>
              <a:ext uri="{FF2B5EF4-FFF2-40B4-BE49-F238E27FC236}">
                <a16:creationId xmlns:a16="http://schemas.microsoft.com/office/drawing/2014/main" id="{ACE2DF95-EA8C-8634-93FD-EA4084D6F3B7}"/>
              </a:ext>
            </a:extLst>
          </p:cNvPr>
          <p:cNvSpPr txBox="1"/>
          <p:nvPr/>
        </p:nvSpPr>
        <p:spPr>
          <a:xfrm>
            <a:off x="2167128" y="22860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25970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D2672E-C9E9-2B2C-6B6F-5997CAC9F47A}"/>
              </a:ext>
            </a:extLst>
          </p:cNvPr>
          <p:cNvSpPr>
            <a:spLocks noGrp="1"/>
          </p:cNvSpPr>
          <p:nvPr>
            <p:ph idx="1"/>
          </p:nvPr>
        </p:nvSpPr>
        <p:spPr>
          <a:xfrm>
            <a:off x="628650" y="1518139"/>
            <a:ext cx="7886700" cy="5019487"/>
          </a:xfrm>
        </p:spPr>
        <p:txBody>
          <a:bodyPr/>
          <a:lstStyle/>
          <a:p>
            <a:pPr marL="571500" indent="-571500">
              <a:buFont typeface="Arial" panose="020B0604020202020204" pitchFamily="34" charset="0"/>
              <a:buChar char="•"/>
            </a:pPr>
            <a:r>
              <a:rPr lang="en-SG" sz="3600" dirty="0"/>
              <a:t>During what time period was the theory most popular?</a:t>
            </a:r>
          </a:p>
          <a:p>
            <a:pPr marL="571500" indent="-571500">
              <a:buFont typeface="Arial" panose="020B0604020202020204" pitchFamily="34" charset="0"/>
              <a:buChar char="•"/>
            </a:pPr>
            <a:r>
              <a:rPr lang="en-US" sz="3600" dirty="0"/>
              <a:t>What is the theory all about?</a:t>
            </a:r>
          </a:p>
          <a:p>
            <a:pPr marL="571500" indent="-571500">
              <a:buFont typeface="Arial" panose="020B0604020202020204" pitchFamily="34" charset="0"/>
              <a:buChar char="•"/>
            </a:pPr>
            <a:r>
              <a:rPr lang="en-US" sz="3600" dirty="0"/>
              <a:t>Illustration</a:t>
            </a:r>
          </a:p>
          <a:p>
            <a:pPr marL="571500" indent="-571500">
              <a:buFont typeface="Arial" panose="020B0604020202020204" pitchFamily="34" charset="0"/>
              <a:buChar char="•"/>
            </a:pPr>
            <a:r>
              <a:rPr lang="en-US" sz="3600" dirty="0"/>
              <a:t>Biblical basis</a:t>
            </a:r>
          </a:p>
          <a:p>
            <a:pPr marL="571500" indent="-571500">
              <a:buFont typeface="Arial" panose="020B0604020202020204" pitchFamily="34" charset="0"/>
              <a:buChar char="•"/>
            </a:pPr>
            <a:r>
              <a:rPr lang="en-SG" sz="3600" dirty="0"/>
              <a:t>What gave rise to the theory?</a:t>
            </a:r>
          </a:p>
          <a:p>
            <a:pPr marL="514350" indent="-514350">
              <a:buFont typeface="+mj-lt"/>
              <a:buAutoNum type="arabicPeriod"/>
            </a:pPr>
            <a:endParaRPr lang="en-US" dirty="0">
              <a:solidFill>
                <a:schemeClr val="accent2">
                  <a:lumMod val="60000"/>
                  <a:lumOff val="40000"/>
                </a:schemeClr>
              </a:solidFill>
            </a:endParaRPr>
          </a:p>
        </p:txBody>
      </p:sp>
      <p:sp>
        <p:nvSpPr>
          <p:cNvPr id="4" name="TextBox 3">
            <a:extLst>
              <a:ext uri="{FF2B5EF4-FFF2-40B4-BE49-F238E27FC236}">
                <a16:creationId xmlns:a16="http://schemas.microsoft.com/office/drawing/2014/main" id="{ACE2DF95-EA8C-8634-93FD-EA4084D6F3B7}"/>
              </a:ext>
            </a:extLst>
          </p:cNvPr>
          <p:cNvSpPr txBox="1"/>
          <p:nvPr/>
        </p:nvSpPr>
        <p:spPr>
          <a:xfrm>
            <a:off x="2167128" y="2286000"/>
            <a:ext cx="184731" cy="369332"/>
          </a:xfrm>
          <a:prstGeom prst="rect">
            <a:avLst/>
          </a:prstGeom>
          <a:noFill/>
        </p:spPr>
        <p:txBody>
          <a:bodyPr wrap="none" rtlCol="0">
            <a:spAutoFit/>
          </a:bodyPr>
          <a:lstStyle/>
          <a:p>
            <a:endParaRPr lang="en-US" dirty="0"/>
          </a:p>
        </p:txBody>
      </p:sp>
      <p:sp>
        <p:nvSpPr>
          <p:cNvPr id="5" name="Slide Number Placeholder 4">
            <a:extLst>
              <a:ext uri="{FF2B5EF4-FFF2-40B4-BE49-F238E27FC236}">
                <a16:creationId xmlns:a16="http://schemas.microsoft.com/office/drawing/2014/main" id="{0E5B38F3-BB76-628F-39DA-43D4ADA259AD}"/>
              </a:ext>
            </a:extLst>
          </p:cNvPr>
          <p:cNvSpPr>
            <a:spLocks noGrp="1"/>
          </p:cNvSpPr>
          <p:nvPr>
            <p:ph type="sldNum" sz="quarter" idx="4"/>
          </p:nvPr>
        </p:nvSpPr>
        <p:spPr>
          <a:xfrm>
            <a:off x="8515350" y="6385226"/>
            <a:ext cx="478255" cy="365125"/>
          </a:xfrm>
        </p:spPr>
        <p:txBody>
          <a:bodyPr/>
          <a:lstStyle/>
          <a:p>
            <a:fld id="{092E60C9-588D-E349-8E6F-0B6ABC3027BF}" type="slidenum">
              <a:rPr lang="en-US" smtClean="0"/>
              <a:pPr/>
              <a:t>9</a:t>
            </a:fld>
            <a:endParaRPr lang="en-US"/>
          </a:p>
        </p:txBody>
      </p:sp>
      <p:sp>
        <p:nvSpPr>
          <p:cNvPr id="6" name="Title 5">
            <a:extLst>
              <a:ext uri="{FF2B5EF4-FFF2-40B4-BE49-F238E27FC236}">
                <a16:creationId xmlns:a16="http://schemas.microsoft.com/office/drawing/2014/main" id="{55A83AB8-1376-12C2-27CE-80F901D5E776}"/>
              </a:ext>
            </a:extLst>
          </p:cNvPr>
          <p:cNvSpPr>
            <a:spLocks noGrp="1"/>
          </p:cNvSpPr>
          <p:nvPr>
            <p:ph type="title"/>
          </p:nvPr>
        </p:nvSpPr>
        <p:spPr>
          <a:xfrm>
            <a:off x="628650" y="548807"/>
            <a:ext cx="7886700" cy="655153"/>
          </a:xfrm>
        </p:spPr>
        <p:txBody>
          <a:bodyPr/>
          <a:lstStyle/>
          <a:p>
            <a:r>
              <a:rPr lang="en-US" dirty="0"/>
              <a:t>A. What are the different </a:t>
            </a:r>
            <a:r>
              <a:rPr lang="en-US" dirty="0">
                <a:solidFill>
                  <a:srgbClr val="FFC000"/>
                </a:solidFill>
              </a:rPr>
              <a:t>atonement</a:t>
            </a:r>
            <a:r>
              <a:rPr lang="en-US" dirty="0"/>
              <a:t> theories?</a:t>
            </a:r>
          </a:p>
        </p:txBody>
      </p:sp>
    </p:spTree>
    <p:extLst>
      <p:ext uri="{BB962C8B-B14F-4D97-AF65-F5344CB8AC3E}">
        <p14:creationId xmlns:p14="http://schemas.microsoft.com/office/powerpoint/2010/main" val="21448392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10877</TotalTime>
  <Words>3828</Words>
  <Application>Microsoft Macintosh PowerPoint</Application>
  <PresentationFormat>On-screen Show (4:3)</PresentationFormat>
  <Paragraphs>439</Paragraphs>
  <Slides>57</Slides>
  <Notes>40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57</vt:i4>
      </vt:variant>
    </vt:vector>
  </HeadingPairs>
  <TitlesOfParts>
    <vt:vector size="66" baseType="lpstr">
      <vt:lpstr>Arial</vt:lpstr>
      <vt:lpstr>Calibri</vt:lpstr>
      <vt:lpstr>Garamond</vt:lpstr>
      <vt:lpstr>RocaOne-Bold</vt:lpstr>
      <vt:lpstr>RocaOne-Lt</vt:lpstr>
      <vt:lpstr>Times New Roman</vt:lpstr>
      <vt:lpstr>Verdana</vt:lpstr>
      <vt:lpstr>Wingdings</vt:lpstr>
      <vt:lpstr>Office Theme</vt:lpstr>
      <vt:lpstr>CREDO 3: Atonement  ‘suffered under Pontius Pilate, was crucified, died, and was buried.’</vt:lpstr>
      <vt:lpstr>Recapitulation</vt:lpstr>
      <vt:lpstr>PowerPoint Presentation</vt:lpstr>
      <vt:lpstr>Recapitulation</vt:lpstr>
      <vt:lpstr>CREDO 3: Atonement  ‘suffered under Pontius Pilate, was crucified, died, and was buried.’</vt:lpstr>
      <vt:lpstr>Plan for today. </vt:lpstr>
      <vt:lpstr>Atonement</vt:lpstr>
      <vt:lpstr>A. What are the different atonement theories? </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A. What are the different atonement theories?</vt:lpstr>
      <vt:lpstr>PowerPoint Presentation</vt:lpstr>
      <vt:lpstr>PowerPoint Presentation</vt:lpstr>
      <vt:lpstr>Which of the first 5 theories is this most closely connected to?</vt:lpstr>
      <vt:lpstr>Which of the first 5 theories is this most closely connected to?</vt:lpstr>
      <vt:lpstr>Which of the first 5 theories is this most closely connected to?</vt:lpstr>
      <vt:lpstr>Which of the first 5 theories is this most closely connected to?</vt:lpstr>
      <vt:lpstr>PowerPoint Presentation</vt:lpstr>
      <vt:lpstr>Concluding remarks</vt:lpstr>
      <vt:lpstr>And can it be</vt:lpstr>
      <vt:lpstr>Nothing but the blood </vt:lpstr>
      <vt:lpstr>In Christ alone</vt:lpstr>
      <vt:lpstr>In Christ alone</vt:lpstr>
      <vt:lpstr>My living hope</vt:lpstr>
      <vt:lpstr>My living hope</vt:lpstr>
      <vt:lpstr>Pause.</vt:lpstr>
      <vt:lpstr>CREDO 3: Atonement  ‘suffered under Pontius Pilate, was crucified, died, and was buried; he descended into hell.’</vt:lpstr>
      <vt:lpstr>B. Why did we remove the clause ‘he descended into hell’?</vt:lpstr>
      <vt:lpstr>Hebrew Understanding of the Place of the Dead</vt:lpstr>
      <vt:lpstr>Hebrew Understanding of the Place of the Dead</vt:lpstr>
      <vt:lpstr>PowerPoint Presentation</vt:lpstr>
      <vt:lpstr>Patristic Fathers did not confess the descent clause</vt:lpstr>
      <vt:lpstr>Patristic Fathers did not confess the descent clause</vt:lpstr>
      <vt:lpstr>Churches who insisted on confessing the descent clause</vt:lpstr>
      <vt:lpstr>Churches who insisted on confessing the descent clause</vt:lpstr>
      <vt:lpstr>Threat of Apollinarianism</vt:lpstr>
      <vt:lpstr>PowerPoint Presentation</vt:lpstr>
      <vt:lpstr>PowerPoint Presentation</vt:lpstr>
      <vt:lpstr>How does the descent clause counter Apollinarianism?</vt:lpstr>
      <vt:lpstr>How does the descent clause counter Apollinarianism?</vt:lpstr>
      <vt:lpstr>B. Why did we remove the clause ‘he descended to hell’?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Charles Lee</dc:creator>
  <cp:lastModifiedBy>Pastor Lee Kien Seng</cp:lastModifiedBy>
  <cp:revision>69</cp:revision>
  <dcterms:created xsi:type="dcterms:W3CDTF">2023-05-24T06:31:47Z</dcterms:created>
  <dcterms:modified xsi:type="dcterms:W3CDTF">2025-10-05T09:59:43Z</dcterms:modified>
</cp:coreProperties>
</file>